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6" r:id="rId2"/>
    <p:sldId id="296" r:id="rId3"/>
    <p:sldId id="290" r:id="rId4"/>
    <p:sldId id="270" r:id="rId5"/>
    <p:sldId id="295" r:id="rId6"/>
    <p:sldId id="297" r:id="rId7"/>
    <p:sldId id="280" r:id="rId8"/>
    <p:sldId id="301" r:id="rId9"/>
    <p:sldId id="306" r:id="rId10"/>
    <p:sldId id="311" r:id="rId11"/>
    <p:sldId id="308" r:id="rId12"/>
    <p:sldId id="309" r:id="rId13"/>
    <p:sldId id="302" r:id="rId14"/>
    <p:sldId id="310" r:id="rId15"/>
    <p:sldId id="267" r:id="rId16"/>
    <p:sldId id="303" r:id="rId17"/>
    <p:sldId id="305" r:id="rId18"/>
    <p:sldId id="299" r:id="rId19"/>
    <p:sldId id="292" r:id="rId20"/>
    <p:sldId id="287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24"/>
    <a:srgbClr val="FF3300"/>
    <a:srgbClr val="E74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5BFA5-C462-445A-8CAC-704C79674F79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02A433-58AE-47FA-8089-48031D2BAC3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</a:rPr>
            <a:t>236 СТО НОСТРОЙ, утверждено с 2011 года в Системе стандартизации НОСТРОЙ, из них</a:t>
          </a:r>
          <a:endParaRPr lang="ru-RU" sz="2800" b="1" dirty="0">
            <a:solidFill>
              <a:srgbClr val="FFFF00"/>
            </a:solidFill>
          </a:endParaRPr>
        </a:p>
      </dgm:t>
    </dgm:pt>
    <dgm:pt modelId="{886327CE-1C0B-4057-9E3A-4BF272F08051}" type="parTrans" cxnId="{1CE01CB6-DBDC-45F5-B260-07277E0F50A6}">
      <dgm:prSet/>
      <dgm:spPr/>
      <dgm:t>
        <a:bodyPr/>
        <a:lstStyle/>
        <a:p>
          <a:endParaRPr lang="ru-RU"/>
        </a:p>
      </dgm:t>
    </dgm:pt>
    <dgm:pt modelId="{5D2A00D8-9D00-48E9-B95A-F3A9DA356B13}" type="sibTrans" cxnId="{1CE01CB6-DBDC-45F5-B260-07277E0F50A6}">
      <dgm:prSet/>
      <dgm:spPr/>
      <dgm:t>
        <a:bodyPr/>
        <a:lstStyle/>
        <a:p>
          <a:endParaRPr lang="ru-RU"/>
        </a:p>
      </dgm:t>
    </dgm:pt>
    <dgm:pt modelId="{13D2195E-BD73-4EBE-9F2C-A353720192E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</a:rPr>
            <a:t>Проведена инвентаризация: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rgbClr val="800000"/>
              </a:solidFill>
            </a:rPr>
            <a:t>196</a:t>
          </a:r>
          <a:r>
            <a:rPr lang="ru-RU" sz="1200" dirty="0" smtClean="0">
              <a:solidFill>
                <a:srgbClr val="002060"/>
              </a:solidFill>
            </a:rPr>
            <a:t> – СТО на процессы выполнения работ в строительстве,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rgbClr val="800000"/>
              </a:solidFill>
            </a:rPr>
            <a:t>20</a:t>
          </a:r>
          <a:r>
            <a:rPr lang="ru-RU" sz="1200" dirty="0" smtClean="0">
              <a:solidFill>
                <a:srgbClr val="002060"/>
              </a:solidFill>
            </a:rPr>
            <a:t> – Р НОСТРОЙ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rgbClr val="800000"/>
              </a:solidFill>
            </a:rPr>
            <a:t>3 </a:t>
          </a:r>
          <a:r>
            <a:rPr lang="ru-RU" sz="1200" dirty="0" smtClean="0">
              <a:solidFill>
                <a:srgbClr val="002060"/>
              </a:solidFill>
            </a:rPr>
            <a:t>- СМП,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rgbClr val="800000"/>
              </a:solidFill>
            </a:rPr>
            <a:t>17 </a:t>
          </a:r>
          <a:r>
            <a:rPr lang="ru-RU" sz="1200" dirty="0" smtClean="0">
              <a:solidFill>
                <a:srgbClr val="002060"/>
              </a:solidFill>
            </a:rPr>
            <a:t>– СТО на проектирование и изыскания, обследование и мониторинг, оценку соответствия</a:t>
          </a:r>
        </a:p>
      </dgm:t>
    </dgm:pt>
    <dgm:pt modelId="{16D3F071-9FD7-4EEF-A971-741E9C8DEC94}" type="parTrans" cxnId="{DFC2DF3F-FBF7-4D33-A1BD-0851452AEC7C}">
      <dgm:prSet/>
      <dgm:spPr/>
      <dgm:t>
        <a:bodyPr/>
        <a:lstStyle/>
        <a:p>
          <a:endParaRPr lang="ru-RU"/>
        </a:p>
      </dgm:t>
    </dgm:pt>
    <dgm:pt modelId="{C853E5A9-C52B-4364-8933-3A3D9595463B}" type="sibTrans" cxnId="{DFC2DF3F-FBF7-4D33-A1BD-0851452AEC7C}">
      <dgm:prSet/>
      <dgm:spPr/>
      <dgm:t>
        <a:bodyPr/>
        <a:lstStyle/>
        <a:p>
          <a:endParaRPr lang="ru-RU"/>
        </a:p>
      </dgm:t>
    </dgm:pt>
    <dgm:pt modelId="{7E0945B1-3E06-413A-9EBE-3FCEFF81B36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rgbClr val="002060"/>
              </a:solidFill>
            </a:rPr>
            <a:t>По результатам НИР МГСУ выделены СТО соответствующие требованиям </a:t>
          </a:r>
          <a:r>
            <a:rPr lang="ru-RU" sz="1200" dirty="0" err="1" smtClean="0">
              <a:solidFill>
                <a:srgbClr val="002060"/>
              </a:solidFill>
            </a:rPr>
            <a:t>ГрК</a:t>
          </a:r>
          <a:r>
            <a:rPr lang="ru-RU" sz="1200" dirty="0" smtClean="0">
              <a:solidFill>
                <a:srgbClr val="002060"/>
              </a:solidFill>
            </a:rPr>
            <a:t> и критериям Системы стандартизации НОСТРОЙ</a:t>
          </a:r>
          <a:endParaRPr lang="ru-RU" sz="1200" dirty="0">
            <a:solidFill>
              <a:srgbClr val="002060"/>
            </a:solidFill>
          </a:endParaRPr>
        </a:p>
      </dgm:t>
    </dgm:pt>
    <dgm:pt modelId="{70095DA5-D7F2-4CBD-94C3-AB6F3E17B69A}" type="parTrans" cxnId="{62CDB16F-7248-447F-B857-FBF3B0C8ED21}">
      <dgm:prSet/>
      <dgm:spPr/>
      <dgm:t>
        <a:bodyPr/>
        <a:lstStyle/>
        <a:p>
          <a:endParaRPr lang="ru-RU"/>
        </a:p>
      </dgm:t>
    </dgm:pt>
    <dgm:pt modelId="{F3D06B42-92E0-47E1-944E-3F85F0AFD29E}" type="sibTrans" cxnId="{62CDB16F-7248-447F-B857-FBF3B0C8ED21}">
      <dgm:prSet/>
      <dgm:spPr/>
      <dgm:t>
        <a:bodyPr/>
        <a:lstStyle/>
        <a:p>
          <a:endParaRPr lang="ru-RU"/>
        </a:p>
      </dgm:t>
    </dgm:pt>
    <dgm:pt modelId="{4A42983B-5BFE-4435-A0CA-8B9A286514C4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Решением Совета НОСТРОЙ от 15.06.2017 утвержден Перечень действующих СТО НОСТРОЙ на процессы выполнения работ по строительству, реконструкции и капитальному ремонту объектов капитального строительства, подлежащих контролю СРО за их соблюдением членами СРО</a:t>
          </a:r>
          <a:endParaRPr lang="ru-RU" sz="1800" dirty="0">
            <a:solidFill>
              <a:srgbClr val="FFFF00"/>
            </a:solidFill>
          </a:endParaRPr>
        </a:p>
      </dgm:t>
    </dgm:pt>
    <dgm:pt modelId="{2008DFC0-7887-4866-8522-67BB7BD41F74}" type="parTrans" cxnId="{73273ED6-1D8A-44AD-B79A-5FD7346B12B3}">
      <dgm:prSet/>
      <dgm:spPr/>
      <dgm:t>
        <a:bodyPr/>
        <a:lstStyle/>
        <a:p>
          <a:endParaRPr lang="ru-RU"/>
        </a:p>
      </dgm:t>
    </dgm:pt>
    <dgm:pt modelId="{B8D3987C-BB31-4D49-99EA-25488D1269C3}" type="sibTrans" cxnId="{73273ED6-1D8A-44AD-B79A-5FD7346B12B3}">
      <dgm:prSet/>
      <dgm:spPr/>
      <dgm:t>
        <a:bodyPr/>
        <a:lstStyle/>
        <a:p>
          <a:endParaRPr lang="ru-RU"/>
        </a:p>
      </dgm:t>
    </dgm:pt>
    <dgm:pt modelId="{47E884D8-7CF8-48E1-9477-08663501C64C}">
      <dgm:prSet phldrT="[Текст]" custT="1"/>
      <dgm:spPr/>
      <dgm:t>
        <a:bodyPr/>
        <a:lstStyle/>
        <a:p>
          <a:endParaRPr lang="ru-RU" sz="1600" dirty="0" smtClean="0">
            <a:solidFill>
              <a:schemeClr val="accent2">
                <a:lumMod val="75000"/>
              </a:schemeClr>
            </a:solidFill>
          </a:endParaRPr>
        </a:p>
        <a:p>
          <a:r>
            <a:rPr lang="ru-RU" sz="1500" b="1" dirty="0" smtClean="0">
              <a:solidFill>
                <a:srgbClr val="A50021"/>
              </a:solidFill>
            </a:rPr>
            <a:t>141 СТО НОСТРОЙ изданы и опубликованы и </a:t>
          </a:r>
          <a:r>
            <a:rPr lang="ru-RU" sz="1500" b="1" u="sng" dirty="0" smtClean="0">
              <a:solidFill>
                <a:srgbClr val="A50021"/>
              </a:solidFill>
            </a:rPr>
            <a:t>включены в Перечень </a:t>
          </a:r>
        </a:p>
        <a:p>
          <a:endParaRPr lang="ru-RU" sz="1600" dirty="0"/>
        </a:p>
      </dgm:t>
    </dgm:pt>
    <dgm:pt modelId="{57DD0EDF-5D82-48E6-AA4D-F6D2F7B4F859}" type="parTrans" cxnId="{7BF61D92-8619-4B3F-B58A-A5EC5CEE9F0A}">
      <dgm:prSet/>
      <dgm:spPr/>
      <dgm:t>
        <a:bodyPr/>
        <a:lstStyle/>
        <a:p>
          <a:endParaRPr lang="ru-RU"/>
        </a:p>
      </dgm:t>
    </dgm:pt>
    <dgm:pt modelId="{84F2F3B7-43A7-4A71-8064-45C82DF2E27C}" type="sibTrans" cxnId="{7BF61D92-8619-4B3F-B58A-A5EC5CEE9F0A}">
      <dgm:prSet/>
      <dgm:spPr/>
      <dgm:t>
        <a:bodyPr/>
        <a:lstStyle/>
        <a:p>
          <a:endParaRPr lang="ru-RU"/>
        </a:p>
      </dgm:t>
    </dgm:pt>
    <dgm:pt modelId="{35E61146-84D6-49CE-89AB-D0028CD92B8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800000"/>
              </a:solidFill>
            </a:rPr>
            <a:t>55</a:t>
          </a:r>
          <a:r>
            <a:rPr lang="ru-RU" sz="1500" dirty="0" smtClean="0"/>
            <a:t> СТО НОСТРОЙ в издательском редактировании с последующим включением в Перечень</a:t>
          </a:r>
          <a:endParaRPr lang="ru-RU" sz="1500" dirty="0"/>
        </a:p>
      </dgm:t>
    </dgm:pt>
    <dgm:pt modelId="{774AA754-4999-40EC-B702-A9802192908D}" type="parTrans" cxnId="{B8D11EE4-F6CA-46EC-B3FD-DCE52B227E19}">
      <dgm:prSet/>
      <dgm:spPr/>
      <dgm:t>
        <a:bodyPr/>
        <a:lstStyle/>
        <a:p>
          <a:endParaRPr lang="ru-RU"/>
        </a:p>
      </dgm:t>
    </dgm:pt>
    <dgm:pt modelId="{C03ABE74-713A-49A1-AD5F-EC70F366FDE8}" type="sibTrans" cxnId="{B8D11EE4-F6CA-46EC-B3FD-DCE52B227E19}">
      <dgm:prSet/>
      <dgm:spPr/>
      <dgm:t>
        <a:bodyPr/>
        <a:lstStyle/>
        <a:p>
          <a:endParaRPr lang="ru-RU"/>
        </a:p>
      </dgm:t>
    </dgm:pt>
    <dgm:pt modelId="{D7604A8F-7F7F-445E-BB9A-FB55B44A3652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В </a:t>
          </a:r>
          <a:r>
            <a:rPr lang="ru-RU" sz="1800" b="1" dirty="0" smtClean="0">
              <a:solidFill>
                <a:srgbClr val="FFFF00"/>
              </a:solidFill>
            </a:rPr>
            <a:t>94</a:t>
          </a:r>
          <a:r>
            <a:rPr lang="ru-RU" sz="1800" dirty="0" smtClean="0">
              <a:solidFill>
                <a:srgbClr val="FFFF00"/>
              </a:solidFill>
            </a:rPr>
            <a:t> из </a:t>
          </a:r>
          <a:r>
            <a:rPr lang="ru-RU" sz="1800" b="1" dirty="0" smtClean="0">
              <a:solidFill>
                <a:srgbClr val="FFFF00"/>
              </a:solidFill>
            </a:rPr>
            <a:t>141</a:t>
          </a:r>
          <a:r>
            <a:rPr lang="ru-RU" sz="1800" dirty="0" smtClean="0">
              <a:solidFill>
                <a:srgbClr val="FFFF00"/>
              </a:solidFill>
            </a:rPr>
            <a:t> включенных в Перечень стандартов внесены поправки в части:</a:t>
          </a:r>
          <a:endParaRPr lang="ru-RU" sz="1800" dirty="0">
            <a:solidFill>
              <a:srgbClr val="FFFF00"/>
            </a:solidFill>
          </a:endParaRPr>
        </a:p>
      </dgm:t>
    </dgm:pt>
    <dgm:pt modelId="{550C1D77-81E5-4645-A87F-012F9D2B98AF}" type="parTrans" cxnId="{419B06A0-AB8B-4394-BBBB-6FF1703044BD}">
      <dgm:prSet/>
      <dgm:spPr/>
      <dgm:t>
        <a:bodyPr/>
        <a:lstStyle/>
        <a:p>
          <a:endParaRPr lang="ru-RU"/>
        </a:p>
      </dgm:t>
    </dgm:pt>
    <dgm:pt modelId="{E5358536-F9A1-42C5-807D-8F1A0FA8676D}" type="sibTrans" cxnId="{419B06A0-AB8B-4394-BBBB-6FF1703044BD}">
      <dgm:prSet/>
      <dgm:spPr/>
      <dgm:t>
        <a:bodyPr/>
        <a:lstStyle/>
        <a:p>
          <a:endParaRPr lang="ru-RU"/>
        </a:p>
      </dgm:t>
    </dgm:pt>
    <dgm:pt modelId="{1E2BA507-E931-4446-9C77-E0CED533D6FB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отнесения требований к проектированию, правилам по охране труда, охране окружающей среды и экологии к рекомендательным в соответствии с законодательством</a:t>
          </a:r>
          <a:endParaRPr lang="ru-RU" sz="1600" dirty="0"/>
        </a:p>
      </dgm:t>
    </dgm:pt>
    <dgm:pt modelId="{2E5AD096-4822-4089-B563-8723398FE720}" type="parTrans" cxnId="{3A46337A-D944-45DA-A541-5856E593FFEC}">
      <dgm:prSet/>
      <dgm:spPr/>
      <dgm:t>
        <a:bodyPr/>
        <a:lstStyle/>
        <a:p>
          <a:endParaRPr lang="ru-RU"/>
        </a:p>
      </dgm:t>
    </dgm:pt>
    <dgm:pt modelId="{27285A25-5292-47F2-8FAA-0971513B61FC}" type="sibTrans" cxnId="{3A46337A-D944-45DA-A541-5856E593FFEC}">
      <dgm:prSet/>
      <dgm:spPr/>
      <dgm:t>
        <a:bodyPr/>
        <a:lstStyle/>
        <a:p>
          <a:endParaRPr lang="ru-RU"/>
        </a:p>
      </dgm:t>
    </dgm:pt>
    <dgm:pt modelId="{476EE8E7-CC09-4F76-A823-D277E0959CF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rgbClr val="002060"/>
              </a:solidFill>
            </a:rPr>
            <a:t>По Системе стандартизации актуализированы основополагающие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rgbClr val="002060"/>
              </a:solidFill>
            </a:rPr>
            <a:t>СТО НОСТРОЙ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rgbClr val="002060"/>
              </a:solidFill>
            </a:rPr>
            <a:t>1.0-2017; 1.1-2017; </a:t>
          </a:r>
          <a:r>
            <a:rPr lang="en-US" sz="1200" dirty="0" smtClean="0">
              <a:solidFill>
                <a:srgbClr val="002060"/>
              </a:solidFill>
            </a:rPr>
            <a:t>1</a:t>
          </a:r>
          <a:r>
            <a:rPr lang="ru-RU" sz="1200" dirty="0" smtClean="0">
              <a:solidFill>
                <a:srgbClr val="002060"/>
              </a:solidFill>
            </a:rPr>
            <a:t>.</a:t>
          </a:r>
          <a:r>
            <a:rPr lang="en-US" sz="1200" dirty="0" smtClean="0">
              <a:solidFill>
                <a:srgbClr val="002060"/>
              </a:solidFill>
            </a:rPr>
            <a:t>2-2017</a:t>
          </a:r>
          <a:r>
            <a:rPr lang="ru-RU" sz="1200" dirty="0" smtClean="0">
              <a:solidFill>
                <a:srgbClr val="002060"/>
              </a:solidFill>
            </a:rPr>
            <a:t> 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rgbClr val="002060"/>
              </a:solidFill>
            </a:rPr>
            <a:t>и разработан проект СТО НОСТРОЙ 1.3-2017</a:t>
          </a:r>
        </a:p>
      </dgm:t>
    </dgm:pt>
    <dgm:pt modelId="{4997891F-1FE6-4129-976A-62571C2CFE8A}" type="parTrans" cxnId="{43142015-4544-47A9-AC8E-FD3CD3FBE119}">
      <dgm:prSet/>
      <dgm:spPr/>
      <dgm:t>
        <a:bodyPr/>
        <a:lstStyle/>
        <a:p>
          <a:endParaRPr lang="ru-RU"/>
        </a:p>
      </dgm:t>
    </dgm:pt>
    <dgm:pt modelId="{70E54DDD-03E7-4EDB-AA1B-23F95B991CCB}" type="sibTrans" cxnId="{43142015-4544-47A9-AC8E-FD3CD3FBE119}">
      <dgm:prSet/>
      <dgm:spPr/>
      <dgm:t>
        <a:bodyPr/>
        <a:lstStyle/>
        <a:p>
          <a:endParaRPr lang="ru-RU"/>
        </a:p>
      </dgm:t>
    </dgm:pt>
    <dgm:pt modelId="{9CD8080F-53F6-4C2F-A934-AFC4D708111B}" type="pres">
      <dgm:prSet presAssocID="{5A85BFA5-C462-445A-8CAC-704C79674F7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1214B9-C314-493D-A2A4-D6224E63659B}" type="pres">
      <dgm:prSet presAssocID="{5A85BFA5-C462-445A-8CAC-704C79674F79}" presName="outerBox" presStyleCnt="0"/>
      <dgm:spPr/>
    </dgm:pt>
    <dgm:pt modelId="{BC5D78D1-A63D-49A8-AAE1-50BF7FF64655}" type="pres">
      <dgm:prSet presAssocID="{5A85BFA5-C462-445A-8CAC-704C79674F79}" presName="outerBoxParent" presStyleLbl="node1" presStyleIdx="0" presStyleCnt="3" custLinFactNeighborY="0"/>
      <dgm:spPr/>
      <dgm:t>
        <a:bodyPr/>
        <a:lstStyle/>
        <a:p>
          <a:endParaRPr lang="ru-RU"/>
        </a:p>
      </dgm:t>
    </dgm:pt>
    <dgm:pt modelId="{1ECAD1DC-BD33-49A9-8142-1652A51699D5}" type="pres">
      <dgm:prSet presAssocID="{5A85BFA5-C462-445A-8CAC-704C79674F79}" presName="outerBoxChildren" presStyleCnt="0"/>
      <dgm:spPr/>
    </dgm:pt>
    <dgm:pt modelId="{741BC666-C6BA-4881-869F-E8AD5C496701}" type="pres">
      <dgm:prSet presAssocID="{13D2195E-BD73-4EBE-9F2C-A353720192E3}" presName="oChild" presStyleLbl="fgAcc1" presStyleIdx="0" presStyleCnt="6" custScaleX="201972" custScaleY="132494" custLinFactNeighborX="37475" custLinFactNeighborY="16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76BE9-D151-48D8-82FB-79BA72AB8DEB}" type="pres">
      <dgm:prSet presAssocID="{C853E5A9-C52B-4364-8933-3A3D9595463B}" presName="outerSibTrans" presStyleCnt="0"/>
      <dgm:spPr/>
    </dgm:pt>
    <dgm:pt modelId="{D9FD831E-8700-4245-9DC0-75295D581692}" type="pres">
      <dgm:prSet presAssocID="{7E0945B1-3E06-413A-9EBE-3FCEFF81B36D}" presName="oChild" presStyleLbl="fgAcc1" presStyleIdx="1" presStyleCnt="6" custScaleX="200000" custLinFactNeighborX="37475" custLinFactNeighborY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F26FB-1DC1-434E-BE00-0E1BA950FF7E}" type="pres">
      <dgm:prSet presAssocID="{F3D06B42-92E0-47E1-944E-3F85F0AFD29E}" presName="outerSibTrans" presStyleCnt="0"/>
      <dgm:spPr/>
    </dgm:pt>
    <dgm:pt modelId="{532F78B5-32AA-4E92-9221-AF18EF5AC6FE}" type="pres">
      <dgm:prSet presAssocID="{476EE8E7-CC09-4F76-A823-D277E0959CFC}" presName="oChild" presStyleLbl="fgAcc1" presStyleIdx="2" presStyleCnt="6" custScaleX="200987" custLinFactNeighborX="37968" custLinFactNeighborY="-16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7698A-FD48-4871-B50B-6B4080C98B0D}" type="pres">
      <dgm:prSet presAssocID="{5A85BFA5-C462-445A-8CAC-704C79674F79}" presName="middleBox" presStyleCnt="0"/>
      <dgm:spPr/>
    </dgm:pt>
    <dgm:pt modelId="{8173304C-9186-4B9B-9F00-7F3C58E45E62}" type="pres">
      <dgm:prSet presAssocID="{5A85BFA5-C462-445A-8CAC-704C79674F79}" presName="middleBoxParent" presStyleLbl="node1" presStyleIdx="1" presStyleCnt="3" custScaleX="87456" custScaleY="115465" custLinFactNeighborX="6866" custLinFactNeighborY="-1873"/>
      <dgm:spPr/>
      <dgm:t>
        <a:bodyPr/>
        <a:lstStyle/>
        <a:p>
          <a:endParaRPr lang="ru-RU"/>
        </a:p>
      </dgm:t>
    </dgm:pt>
    <dgm:pt modelId="{9124CA14-C6D2-4753-9C33-B700F95C5C2E}" type="pres">
      <dgm:prSet presAssocID="{5A85BFA5-C462-445A-8CAC-704C79674F79}" presName="middleBoxChildren" presStyleCnt="0"/>
      <dgm:spPr/>
    </dgm:pt>
    <dgm:pt modelId="{44CFC5F1-3AA9-4075-853E-0A485375BB56}" type="pres">
      <dgm:prSet presAssocID="{47E884D8-7CF8-48E1-9477-08663501C64C}" presName="mChild" presStyleLbl="fgAcc1" presStyleIdx="3" presStyleCnt="6" custScaleX="147777" custScaleY="2000000" custLinFactY="-376753" custLinFactNeighborX="85270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C283A-DE4B-4401-A455-F88116E74F62}" type="pres">
      <dgm:prSet presAssocID="{84F2F3B7-43A7-4A71-8064-45C82DF2E27C}" presName="middleSibTrans" presStyleCnt="0"/>
      <dgm:spPr/>
    </dgm:pt>
    <dgm:pt modelId="{B106C731-F06E-4CE1-815B-AECBD136FACA}" type="pres">
      <dgm:prSet presAssocID="{35E61146-84D6-49CE-89AB-D0028CD92B86}" presName="mChild" presStyleLbl="fgAcc1" presStyleIdx="4" presStyleCnt="6" custScaleX="138687" custScaleY="2000000" custLinFactY="500000" custLinFactNeighborX="80725" custLinFactNeighborY="507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06A66-1FC0-46A4-8017-A4B662F2FAE9}" type="pres">
      <dgm:prSet presAssocID="{5A85BFA5-C462-445A-8CAC-704C79674F79}" presName="centerBox" presStyleCnt="0"/>
      <dgm:spPr/>
    </dgm:pt>
    <dgm:pt modelId="{BD9ACFDE-7D5D-4B76-B938-CD4777A49898}" type="pres">
      <dgm:prSet presAssocID="{5A85BFA5-C462-445A-8CAC-704C79674F79}" presName="centerBoxParent" presStyleLbl="node1" presStyleIdx="2" presStyleCnt="3" custScaleX="71777" custScaleY="127485" custLinFactNeighborX="16432" custLinFactNeighborY="-327"/>
      <dgm:spPr/>
      <dgm:t>
        <a:bodyPr/>
        <a:lstStyle/>
        <a:p>
          <a:endParaRPr lang="ru-RU"/>
        </a:p>
      </dgm:t>
    </dgm:pt>
    <dgm:pt modelId="{962F3848-33D4-400D-BAAE-FA728D43B23F}" type="pres">
      <dgm:prSet presAssocID="{5A85BFA5-C462-445A-8CAC-704C79674F79}" presName="centerBoxChildren" presStyleCnt="0"/>
      <dgm:spPr/>
    </dgm:pt>
    <dgm:pt modelId="{92696C3C-5C4F-41AA-9CD7-B4D01849CF52}" type="pres">
      <dgm:prSet presAssocID="{1E2BA507-E931-4446-9C77-E0CED533D6FB}" presName="cChild" presStyleLbl="fgAcc1" presStyleIdx="5" presStyleCnt="6" custScaleX="72692" custScaleY="193689" custLinFactNeighborX="31049" custLinFactNeighborY="3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60A419-99A5-4EC4-A8A0-5CDBA1D1E065}" type="presOf" srcId="{D7604A8F-7F7F-445E-BB9A-FB55B44A3652}" destId="{BD9ACFDE-7D5D-4B76-B938-CD4777A49898}" srcOrd="0" destOrd="0" presId="urn:microsoft.com/office/officeart/2005/8/layout/target2"/>
    <dgm:cxn modelId="{8D9B4977-1DE8-4AF6-A785-9CE5E389E303}" type="presOf" srcId="{5A85BFA5-C462-445A-8CAC-704C79674F79}" destId="{9CD8080F-53F6-4C2F-A934-AFC4D708111B}" srcOrd="0" destOrd="0" presId="urn:microsoft.com/office/officeart/2005/8/layout/target2"/>
    <dgm:cxn modelId="{73273ED6-1D8A-44AD-B79A-5FD7346B12B3}" srcId="{5A85BFA5-C462-445A-8CAC-704C79674F79}" destId="{4A42983B-5BFE-4435-A0CA-8B9A286514C4}" srcOrd="1" destOrd="0" parTransId="{2008DFC0-7887-4866-8522-67BB7BD41F74}" sibTransId="{B8D3987C-BB31-4D49-99EA-25488D1269C3}"/>
    <dgm:cxn modelId="{62CDB16F-7248-447F-B857-FBF3B0C8ED21}" srcId="{6C02A433-58AE-47FA-8089-48031D2BAC3F}" destId="{7E0945B1-3E06-413A-9EBE-3FCEFF81B36D}" srcOrd="1" destOrd="0" parTransId="{70095DA5-D7F2-4CBD-94C3-AB6F3E17B69A}" sibTransId="{F3D06B42-92E0-47E1-944E-3F85F0AFD29E}"/>
    <dgm:cxn modelId="{DFC2DF3F-FBF7-4D33-A1BD-0851452AEC7C}" srcId="{6C02A433-58AE-47FA-8089-48031D2BAC3F}" destId="{13D2195E-BD73-4EBE-9F2C-A353720192E3}" srcOrd="0" destOrd="0" parTransId="{16D3F071-9FD7-4EEF-A971-741E9C8DEC94}" sibTransId="{C853E5A9-C52B-4364-8933-3A3D9595463B}"/>
    <dgm:cxn modelId="{CE5A7791-D728-4AB9-85E7-9D76579A2E6F}" type="presOf" srcId="{7E0945B1-3E06-413A-9EBE-3FCEFF81B36D}" destId="{D9FD831E-8700-4245-9DC0-75295D581692}" srcOrd="0" destOrd="0" presId="urn:microsoft.com/office/officeart/2005/8/layout/target2"/>
    <dgm:cxn modelId="{7E6F0880-B75B-4311-B8E4-A45AADAD575D}" type="presOf" srcId="{47E884D8-7CF8-48E1-9477-08663501C64C}" destId="{44CFC5F1-3AA9-4075-853E-0A485375BB56}" srcOrd="0" destOrd="0" presId="urn:microsoft.com/office/officeart/2005/8/layout/target2"/>
    <dgm:cxn modelId="{3D7B9E85-80C5-47F2-814D-1C7466C92E87}" type="presOf" srcId="{6C02A433-58AE-47FA-8089-48031D2BAC3F}" destId="{BC5D78D1-A63D-49A8-AAE1-50BF7FF64655}" srcOrd="0" destOrd="0" presId="urn:microsoft.com/office/officeart/2005/8/layout/target2"/>
    <dgm:cxn modelId="{B8D11EE4-F6CA-46EC-B3FD-DCE52B227E19}" srcId="{4A42983B-5BFE-4435-A0CA-8B9A286514C4}" destId="{35E61146-84D6-49CE-89AB-D0028CD92B86}" srcOrd="1" destOrd="0" parTransId="{774AA754-4999-40EC-B702-A9802192908D}" sibTransId="{C03ABE74-713A-49A1-AD5F-EC70F366FDE8}"/>
    <dgm:cxn modelId="{957F0D7D-080F-4EDC-9283-0C8C8AC40156}" type="presOf" srcId="{4A42983B-5BFE-4435-A0CA-8B9A286514C4}" destId="{8173304C-9186-4B9B-9F00-7F3C58E45E62}" srcOrd="0" destOrd="0" presId="urn:microsoft.com/office/officeart/2005/8/layout/target2"/>
    <dgm:cxn modelId="{5240F68D-C804-4FD7-A306-9D6791F354E9}" type="presOf" srcId="{1E2BA507-E931-4446-9C77-E0CED533D6FB}" destId="{92696C3C-5C4F-41AA-9CD7-B4D01849CF52}" srcOrd="0" destOrd="0" presId="urn:microsoft.com/office/officeart/2005/8/layout/target2"/>
    <dgm:cxn modelId="{419B06A0-AB8B-4394-BBBB-6FF1703044BD}" srcId="{5A85BFA5-C462-445A-8CAC-704C79674F79}" destId="{D7604A8F-7F7F-445E-BB9A-FB55B44A3652}" srcOrd="2" destOrd="0" parTransId="{550C1D77-81E5-4645-A87F-012F9D2B98AF}" sibTransId="{E5358536-F9A1-42C5-807D-8F1A0FA8676D}"/>
    <dgm:cxn modelId="{F598AB1A-A698-44E0-B5E7-B5B204C702E7}" type="presOf" srcId="{476EE8E7-CC09-4F76-A823-D277E0959CFC}" destId="{532F78B5-32AA-4E92-9221-AF18EF5AC6FE}" srcOrd="0" destOrd="0" presId="urn:microsoft.com/office/officeart/2005/8/layout/target2"/>
    <dgm:cxn modelId="{3A46337A-D944-45DA-A541-5856E593FFEC}" srcId="{D7604A8F-7F7F-445E-BB9A-FB55B44A3652}" destId="{1E2BA507-E931-4446-9C77-E0CED533D6FB}" srcOrd="0" destOrd="0" parTransId="{2E5AD096-4822-4089-B563-8723398FE720}" sibTransId="{27285A25-5292-47F2-8FAA-0971513B61FC}"/>
    <dgm:cxn modelId="{1CE01CB6-DBDC-45F5-B260-07277E0F50A6}" srcId="{5A85BFA5-C462-445A-8CAC-704C79674F79}" destId="{6C02A433-58AE-47FA-8089-48031D2BAC3F}" srcOrd="0" destOrd="0" parTransId="{886327CE-1C0B-4057-9E3A-4BF272F08051}" sibTransId="{5D2A00D8-9D00-48E9-B95A-F3A9DA356B13}"/>
    <dgm:cxn modelId="{451D25D2-EBCE-4C26-BD5F-EAA6D00EE085}" type="presOf" srcId="{35E61146-84D6-49CE-89AB-D0028CD92B86}" destId="{B106C731-F06E-4CE1-815B-AECBD136FACA}" srcOrd="0" destOrd="0" presId="urn:microsoft.com/office/officeart/2005/8/layout/target2"/>
    <dgm:cxn modelId="{98B8F854-4FCC-4EB4-9572-8C4F4C5EBCB0}" type="presOf" srcId="{13D2195E-BD73-4EBE-9F2C-A353720192E3}" destId="{741BC666-C6BA-4881-869F-E8AD5C496701}" srcOrd="0" destOrd="0" presId="urn:microsoft.com/office/officeart/2005/8/layout/target2"/>
    <dgm:cxn modelId="{7BF61D92-8619-4B3F-B58A-A5EC5CEE9F0A}" srcId="{4A42983B-5BFE-4435-A0CA-8B9A286514C4}" destId="{47E884D8-7CF8-48E1-9477-08663501C64C}" srcOrd="0" destOrd="0" parTransId="{57DD0EDF-5D82-48E6-AA4D-F6D2F7B4F859}" sibTransId="{84F2F3B7-43A7-4A71-8064-45C82DF2E27C}"/>
    <dgm:cxn modelId="{43142015-4544-47A9-AC8E-FD3CD3FBE119}" srcId="{6C02A433-58AE-47FA-8089-48031D2BAC3F}" destId="{476EE8E7-CC09-4F76-A823-D277E0959CFC}" srcOrd="2" destOrd="0" parTransId="{4997891F-1FE6-4129-976A-62571C2CFE8A}" sibTransId="{70E54DDD-03E7-4EDB-AA1B-23F95B991CCB}"/>
    <dgm:cxn modelId="{A94487D9-A90B-4DBC-851D-259A6D85C29E}" type="presParOf" srcId="{9CD8080F-53F6-4C2F-A934-AFC4D708111B}" destId="{C21214B9-C314-493D-A2A4-D6224E63659B}" srcOrd="0" destOrd="0" presId="urn:microsoft.com/office/officeart/2005/8/layout/target2"/>
    <dgm:cxn modelId="{DE92EB93-86D8-4CDF-B0EF-F580E338E459}" type="presParOf" srcId="{C21214B9-C314-493D-A2A4-D6224E63659B}" destId="{BC5D78D1-A63D-49A8-AAE1-50BF7FF64655}" srcOrd="0" destOrd="0" presId="urn:microsoft.com/office/officeart/2005/8/layout/target2"/>
    <dgm:cxn modelId="{B6B37C2F-4D67-41BB-ADBC-93202208EB4F}" type="presParOf" srcId="{C21214B9-C314-493D-A2A4-D6224E63659B}" destId="{1ECAD1DC-BD33-49A9-8142-1652A51699D5}" srcOrd="1" destOrd="0" presId="urn:microsoft.com/office/officeart/2005/8/layout/target2"/>
    <dgm:cxn modelId="{3E7C0A62-FFBB-4732-B1DA-383D085FDCDF}" type="presParOf" srcId="{1ECAD1DC-BD33-49A9-8142-1652A51699D5}" destId="{741BC666-C6BA-4881-869F-E8AD5C496701}" srcOrd="0" destOrd="0" presId="urn:microsoft.com/office/officeart/2005/8/layout/target2"/>
    <dgm:cxn modelId="{914FF42C-0364-4AFC-9E67-299E7B7186A5}" type="presParOf" srcId="{1ECAD1DC-BD33-49A9-8142-1652A51699D5}" destId="{88376BE9-D151-48D8-82FB-79BA72AB8DEB}" srcOrd="1" destOrd="0" presId="urn:microsoft.com/office/officeart/2005/8/layout/target2"/>
    <dgm:cxn modelId="{6C4DBC94-E5FE-4CA1-A518-FAC075D27595}" type="presParOf" srcId="{1ECAD1DC-BD33-49A9-8142-1652A51699D5}" destId="{D9FD831E-8700-4245-9DC0-75295D581692}" srcOrd="2" destOrd="0" presId="urn:microsoft.com/office/officeart/2005/8/layout/target2"/>
    <dgm:cxn modelId="{2D664B9E-227D-4BD8-A721-5784ED56B433}" type="presParOf" srcId="{1ECAD1DC-BD33-49A9-8142-1652A51699D5}" destId="{867F26FB-1DC1-434E-BE00-0E1BA950FF7E}" srcOrd="3" destOrd="0" presId="urn:microsoft.com/office/officeart/2005/8/layout/target2"/>
    <dgm:cxn modelId="{7D9468DC-DA93-494C-85D0-91F3C78ED0CD}" type="presParOf" srcId="{1ECAD1DC-BD33-49A9-8142-1652A51699D5}" destId="{532F78B5-32AA-4E92-9221-AF18EF5AC6FE}" srcOrd="4" destOrd="0" presId="urn:microsoft.com/office/officeart/2005/8/layout/target2"/>
    <dgm:cxn modelId="{5FE9A5A6-A4C9-4B9B-90D9-0ED64BE28936}" type="presParOf" srcId="{9CD8080F-53F6-4C2F-A934-AFC4D708111B}" destId="{7717698A-FD48-4871-B50B-6B4080C98B0D}" srcOrd="1" destOrd="0" presId="urn:microsoft.com/office/officeart/2005/8/layout/target2"/>
    <dgm:cxn modelId="{C8E33A22-C2FC-42C1-A747-8A5D0373795C}" type="presParOf" srcId="{7717698A-FD48-4871-B50B-6B4080C98B0D}" destId="{8173304C-9186-4B9B-9F00-7F3C58E45E62}" srcOrd="0" destOrd="0" presId="urn:microsoft.com/office/officeart/2005/8/layout/target2"/>
    <dgm:cxn modelId="{B03108B8-B344-49AC-8949-32F1601683E4}" type="presParOf" srcId="{7717698A-FD48-4871-B50B-6B4080C98B0D}" destId="{9124CA14-C6D2-4753-9C33-B700F95C5C2E}" srcOrd="1" destOrd="0" presId="urn:microsoft.com/office/officeart/2005/8/layout/target2"/>
    <dgm:cxn modelId="{33DB3332-BE83-44F0-9388-A64F6D5167F3}" type="presParOf" srcId="{9124CA14-C6D2-4753-9C33-B700F95C5C2E}" destId="{44CFC5F1-3AA9-4075-853E-0A485375BB56}" srcOrd="0" destOrd="0" presId="urn:microsoft.com/office/officeart/2005/8/layout/target2"/>
    <dgm:cxn modelId="{AC906580-A362-4ECC-A7D2-6E1D92BB8B5D}" type="presParOf" srcId="{9124CA14-C6D2-4753-9C33-B700F95C5C2E}" destId="{863C283A-DE4B-4401-A455-F88116E74F62}" srcOrd="1" destOrd="0" presId="urn:microsoft.com/office/officeart/2005/8/layout/target2"/>
    <dgm:cxn modelId="{772DA0D0-C5D4-4B20-ACF5-5841EED4FEDA}" type="presParOf" srcId="{9124CA14-C6D2-4753-9C33-B700F95C5C2E}" destId="{B106C731-F06E-4CE1-815B-AECBD136FACA}" srcOrd="2" destOrd="0" presId="urn:microsoft.com/office/officeart/2005/8/layout/target2"/>
    <dgm:cxn modelId="{6166664E-971C-48C1-B66E-E4E1F9155F15}" type="presParOf" srcId="{9CD8080F-53F6-4C2F-A934-AFC4D708111B}" destId="{21206A66-1FC0-46A4-8017-A4B662F2FAE9}" srcOrd="2" destOrd="0" presId="urn:microsoft.com/office/officeart/2005/8/layout/target2"/>
    <dgm:cxn modelId="{79FF35D8-B408-40A2-BAC6-190AC1CEA73F}" type="presParOf" srcId="{21206A66-1FC0-46A4-8017-A4B662F2FAE9}" destId="{BD9ACFDE-7D5D-4B76-B938-CD4777A49898}" srcOrd="0" destOrd="0" presId="urn:microsoft.com/office/officeart/2005/8/layout/target2"/>
    <dgm:cxn modelId="{E0782902-4399-4A67-821F-E027D288E8D0}" type="presParOf" srcId="{21206A66-1FC0-46A4-8017-A4B662F2FAE9}" destId="{962F3848-33D4-400D-BAAE-FA728D43B23F}" srcOrd="1" destOrd="0" presId="urn:microsoft.com/office/officeart/2005/8/layout/target2"/>
    <dgm:cxn modelId="{AE6167DB-33D4-4CE3-877F-DE767180E5E2}" type="presParOf" srcId="{962F3848-33D4-400D-BAAE-FA728D43B23F}" destId="{92696C3C-5C4F-41AA-9CD7-B4D01849CF52}" srcOrd="0" destOrd="0" presId="urn:microsoft.com/office/officeart/2005/8/layout/targe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D78D1-A63D-49A8-AAE1-50BF7FF64655}">
      <dsp:nvSpPr>
        <dsp:cNvPr id="0" name=""/>
        <dsp:cNvSpPr/>
      </dsp:nvSpPr>
      <dsp:spPr>
        <a:xfrm>
          <a:off x="0" y="0"/>
          <a:ext cx="8749636" cy="6310182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4897402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236 СТО НОСТРОЙ, утверждено с 2011 года в Системе стандартизации НОСТРОЙ, из них</a:t>
          </a:r>
          <a:endParaRPr lang="ru-RU" sz="2800" b="1" kern="1200" dirty="0">
            <a:solidFill>
              <a:srgbClr val="FFFF00"/>
            </a:solidFill>
          </a:endParaRPr>
        </a:p>
      </dsp:txBody>
      <dsp:txXfrm>
        <a:off x="157096" y="157096"/>
        <a:ext cx="8435444" cy="5995990"/>
      </dsp:txXfrm>
    </dsp:sp>
    <dsp:sp modelId="{741BC666-C6BA-4881-869F-E8AD5C496701}">
      <dsp:nvSpPr>
        <dsp:cNvPr id="0" name=""/>
        <dsp:cNvSpPr/>
      </dsp:nvSpPr>
      <dsp:spPr>
        <a:xfrm>
          <a:off x="41416" y="1584049"/>
          <a:ext cx="2650772" cy="172886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Проведена инвентаризация: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800000"/>
              </a:solidFill>
            </a:rPr>
            <a:t>196</a:t>
          </a:r>
          <a:r>
            <a:rPr lang="ru-RU" sz="1200" kern="1200" dirty="0" smtClean="0">
              <a:solidFill>
                <a:srgbClr val="002060"/>
              </a:solidFill>
            </a:rPr>
            <a:t> – СТО на процессы выполнения работ в строительстве,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800000"/>
              </a:solidFill>
            </a:rPr>
            <a:t>20</a:t>
          </a:r>
          <a:r>
            <a:rPr lang="ru-RU" sz="1200" kern="1200" dirty="0" smtClean="0">
              <a:solidFill>
                <a:srgbClr val="002060"/>
              </a:solidFill>
            </a:rPr>
            <a:t> – Р НОСТРОЙ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800000"/>
              </a:solidFill>
            </a:rPr>
            <a:t>3 </a:t>
          </a:r>
          <a:r>
            <a:rPr lang="ru-RU" sz="1200" kern="1200" dirty="0" smtClean="0">
              <a:solidFill>
                <a:srgbClr val="002060"/>
              </a:solidFill>
            </a:rPr>
            <a:t>- СМП,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800000"/>
              </a:solidFill>
            </a:rPr>
            <a:t>17 </a:t>
          </a:r>
          <a:r>
            <a:rPr lang="ru-RU" sz="1200" kern="1200" dirty="0" smtClean="0">
              <a:solidFill>
                <a:srgbClr val="002060"/>
              </a:solidFill>
            </a:rPr>
            <a:t>– СТО на проектирование и изыскания, обследование и мониторинг, оценку соответствия</a:t>
          </a:r>
        </a:p>
      </dsp:txBody>
      <dsp:txXfrm>
        <a:off x="94585" y="1637218"/>
        <a:ext cx="2544434" cy="1622528"/>
      </dsp:txXfrm>
    </dsp:sp>
    <dsp:sp modelId="{D9FD831E-8700-4245-9DC0-75295D581692}">
      <dsp:nvSpPr>
        <dsp:cNvPr id="0" name=""/>
        <dsp:cNvSpPr/>
      </dsp:nvSpPr>
      <dsp:spPr>
        <a:xfrm>
          <a:off x="54357" y="3345184"/>
          <a:ext cx="2624890" cy="130486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rgbClr val="002060"/>
              </a:solidFill>
            </a:rPr>
            <a:t>По результатам НИР МГСУ выделены СТО соответствующие требованиям </a:t>
          </a:r>
          <a:r>
            <a:rPr lang="ru-RU" sz="1200" kern="1200" dirty="0" err="1" smtClean="0">
              <a:solidFill>
                <a:srgbClr val="002060"/>
              </a:solidFill>
            </a:rPr>
            <a:t>ГрК</a:t>
          </a:r>
          <a:r>
            <a:rPr lang="ru-RU" sz="1200" kern="1200" dirty="0" smtClean="0">
              <a:solidFill>
                <a:srgbClr val="002060"/>
              </a:solidFill>
            </a:rPr>
            <a:t> и критериям Системы стандартизации НОСТРОЙ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94486" y="3385313"/>
        <a:ext cx="2544632" cy="1224606"/>
      </dsp:txXfrm>
    </dsp:sp>
    <dsp:sp modelId="{532F78B5-32AA-4E92-9221-AF18EF5AC6FE}">
      <dsp:nvSpPr>
        <dsp:cNvPr id="0" name=""/>
        <dsp:cNvSpPr/>
      </dsp:nvSpPr>
      <dsp:spPr>
        <a:xfrm>
          <a:off x="54350" y="4682314"/>
          <a:ext cx="2637844" cy="130486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rgbClr val="002060"/>
              </a:solidFill>
            </a:rPr>
            <a:t>По Системе стандартизации актуализированы основополагающие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rgbClr val="002060"/>
              </a:solidFill>
            </a:rPr>
            <a:t>СТО НОСТРОЙ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rgbClr val="002060"/>
              </a:solidFill>
            </a:rPr>
            <a:t>1.0-2017; 1.1-2017; </a:t>
          </a:r>
          <a:r>
            <a:rPr lang="en-US" sz="1200" kern="1200" dirty="0" smtClean="0">
              <a:solidFill>
                <a:srgbClr val="002060"/>
              </a:solidFill>
            </a:rPr>
            <a:t>1</a:t>
          </a:r>
          <a:r>
            <a:rPr lang="ru-RU" sz="1200" kern="1200" dirty="0" smtClean="0">
              <a:solidFill>
                <a:srgbClr val="002060"/>
              </a:solidFill>
            </a:rPr>
            <a:t>.</a:t>
          </a:r>
          <a:r>
            <a:rPr lang="en-US" sz="1200" kern="1200" dirty="0" smtClean="0">
              <a:solidFill>
                <a:srgbClr val="002060"/>
              </a:solidFill>
            </a:rPr>
            <a:t>2-2017</a:t>
          </a:r>
          <a:r>
            <a:rPr lang="ru-RU" sz="1200" kern="1200" dirty="0" smtClean="0">
              <a:solidFill>
                <a:srgbClr val="002060"/>
              </a:solidFill>
            </a:rPr>
            <a:t>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rgbClr val="002060"/>
              </a:solidFill>
            </a:rPr>
            <a:t>и разработан проект СТО НОСТРОЙ 1.3-2017</a:t>
          </a:r>
        </a:p>
      </dsp:txBody>
      <dsp:txXfrm>
        <a:off x="94479" y="4722443"/>
        <a:ext cx="2557586" cy="1224606"/>
      </dsp:txXfrm>
    </dsp:sp>
    <dsp:sp modelId="{8173304C-9186-4B9B-9F00-7F3C58E45E62}">
      <dsp:nvSpPr>
        <dsp:cNvPr id="0" name=""/>
        <dsp:cNvSpPr/>
      </dsp:nvSpPr>
      <dsp:spPr>
        <a:xfrm>
          <a:off x="2640810" y="1153258"/>
          <a:ext cx="5930363" cy="5100236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80487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Решением Совета НОСТРОЙ от 15.06.2017 утвержден Перечень действующих СТО НОСТРОЙ на процессы выполнения работ по строительству, реконструкции и капитальному ремонту объектов капитального строительства, подлежащих контролю СРО за их соблюдением членами СРО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2797660" y="1310108"/>
        <a:ext cx="5616663" cy="4786536"/>
      </dsp:txXfrm>
    </dsp:sp>
    <dsp:sp modelId="{44CFC5F1-3AA9-4075-853E-0A485375BB56}">
      <dsp:nvSpPr>
        <dsp:cNvPr id="0" name=""/>
        <dsp:cNvSpPr/>
      </dsp:nvSpPr>
      <dsp:spPr>
        <a:xfrm>
          <a:off x="2751903" y="2871561"/>
          <a:ext cx="2004142" cy="126806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A50021"/>
              </a:solidFill>
            </a:rPr>
            <a:t>141 СТО НОСТРОЙ изданы и опубликованы и </a:t>
          </a:r>
          <a:r>
            <a:rPr lang="ru-RU" sz="1500" b="1" u="sng" kern="1200" dirty="0" smtClean="0">
              <a:solidFill>
                <a:srgbClr val="A50021"/>
              </a:solidFill>
            </a:rPr>
            <a:t>включены в Перечень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790900" y="2910558"/>
        <a:ext cx="1926148" cy="1190069"/>
      </dsp:txXfrm>
    </dsp:sp>
    <dsp:sp modelId="{B106C731-F06E-4CE1-815B-AECBD136FACA}">
      <dsp:nvSpPr>
        <dsp:cNvPr id="0" name=""/>
        <dsp:cNvSpPr/>
      </dsp:nvSpPr>
      <dsp:spPr>
        <a:xfrm>
          <a:off x="2751903" y="4728538"/>
          <a:ext cx="1880864" cy="126806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800000"/>
              </a:solidFill>
            </a:rPr>
            <a:t>55</a:t>
          </a:r>
          <a:r>
            <a:rPr lang="ru-RU" sz="1500" kern="1200" dirty="0" smtClean="0"/>
            <a:t> СТО НОСТРОЙ в издательском редактировании с последующим включением в Перечень</a:t>
          </a:r>
          <a:endParaRPr lang="ru-RU" sz="1500" kern="1200" dirty="0"/>
        </a:p>
      </dsp:txBody>
      <dsp:txXfrm>
        <a:off x="2790900" y="4767535"/>
        <a:ext cx="1802870" cy="1190069"/>
      </dsp:txXfrm>
    </dsp:sp>
    <dsp:sp modelId="{BD9ACFDE-7D5D-4B76-B938-CD4777A49898}">
      <dsp:nvSpPr>
        <dsp:cNvPr id="0" name=""/>
        <dsp:cNvSpPr/>
      </dsp:nvSpPr>
      <dsp:spPr>
        <a:xfrm>
          <a:off x="4939313" y="2799966"/>
          <a:ext cx="3485525" cy="3217814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424699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В </a:t>
          </a:r>
          <a:r>
            <a:rPr lang="ru-RU" sz="1800" b="1" kern="1200" dirty="0" smtClean="0">
              <a:solidFill>
                <a:srgbClr val="FFFF00"/>
              </a:solidFill>
            </a:rPr>
            <a:t>94</a:t>
          </a:r>
          <a:r>
            <a:rPr lang="ru-RU" sz="1800" kern="1200" dirty="0" smtClean="0">
              <a:solidFill>
                <a:srgbClr val="FFFF00"/>
              </a:solidFill>
            </a:rPr>
            <a:t> из </a:t>
          </a:r>
          <a:r>
            <a:rPr lang="ru-RU" sz="1800" b="1" kern="1200" dirty="0" smtClean="0">
              <a:solidFill>
                <a:srgbClr val="FFFF00"/>
              </a:solidFill>
            </a:rPr>
            <a:t>141</a:t>
          </a:r>
          <a:r>
            <a:rPr lang="ru-RU" sz="1800" kern="1200" dirty="0" smtClean="0">
              <a:solidFill>
                <a:srgbClr val="FFFF00"/>
              </a:solidFill>
            </a:rPr>
            <a:t> включенных в Перечень стандартов внесены поправки в части: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5038272" y="2898925"/>
        <a:ext cx="3287607" cy="3019896"/>
      </dsp:txXfrm>
    </dsp:sp>
    <dsp:sp modelId="{92696C3C-5C4F-41AA-9CD7-B4D01849CF52}">
      <dsp:nvSpPr>
        <dsp:cNvPr id="0" name=""/>
        <dsp:cNvSpPr/>
      </dsp:nvSpPr>
      <dsp:spPr>
        <a:xfrm>
          <a:off x="5009874" y="3800090"/>
          <a:ext cx="3353460" cy="219998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отнесения требований к проектированию, правилам по охране труда, охране окружающей среды и экологии к рекомендательным в соответствии с законодательством</a:t>
          </a:r>
          <a:endParaRPr lang="ru-RU" sz="1600" kern="1200" dirty="0"/>
        </a:p>
      </dsp:txBody>
      <dsp:txXfrm>
        <a:off x="5077531" y="3867747"/>
        <a:ext cx="3218146" cy="2064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CDACA-4060-4162-A225-855FE45D6A27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FC4A4-47CC-402D-A54D-6B01FACB3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E7BF9-5776-497C-8962-D88E49488565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BDEB3-0245-4B0A-81D0-14F9D2A8A3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9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EB3-0245-4B0A-81D0-14F9D2A8A31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7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EB3-0245-4B0A-81D0-14F9D2A8A3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3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</a:pPr>
            <a:r>
              <a:rPr lang="ru-RU" dirty="0" smtClean="0"/>
              <a:t>Примечание:  </a:t>
            </a:r>
          </a:p>
          <a:p>
            <a:pPr marL="0" indent="0">
              <a:buFontTx/>
              <a:buNone/>
            </a:pPr>
            <a:r>
              <a:rPr lang="ru-RU" dirty="0" smtClean="0"/>
              <a:t>1.Пункт 10 части 8 статьи 5520  </a:t>
            </a:r>
            <a:r>
              <a:rPr lang="ru-RU" dirty="0" err="1" smtClean="0"/>
              <a:t>ГрК</a:t>
            </a:r>
            <a:r>
              <a:rPr lang="ru-RU" dirty="0" smtClean="0"/>
              <a:t> РФ (в редакции подпункта «б» пункта 33 статьи 1 Федерального закона от 03 июля 2016 года №372-ФЗ, вступающие в силу с 01 июля 2017 года), определяет функции соответствующего  Национального объединения саморегулируемых организаций в части разработки и утверждения стандартов на процессы выполнения работ.</a:t>
            </a:r>
          </a:p>
          <a:p>
            <a:pPr marL="0" indent="0">
              <a:buFontTx/>
              <a:buNone/>
            </a:pPr>
            <a:r>
              <a:rPr lang="ru-RU" dirty="0" smtClean="0"/>
              <a:t>    2.Часть 4 статьи 24 Федерального закона от 01 декабря 2007 года № 315-ФЗ «О саморегулируемых организациях» устанавливает право членов ассоциации саморегулируемых организаций передать права на разработку единых стандартов и правил саморегулируемых организаций ассоциации.</a:t>
            </a:r>
          </a:p>
          <a:p>
            <a:pPr indent="-7938">
              <a:buClr>
                <a:schemeClr val="accent3"/>
              </a:buClr>
              <a:buFont typeface="Wingdings 2"/>
              <a:buNone/>
              <a:defRPr/>
            </a:pPr>
            <a:r>
              <a:rPr lang="ru-RU" sz="1200" i="1" u="sng" dirty="0" smtClean="0">
                <a:latin typeface="Times New Roman" pitchFamily="18" charset="0"/>
                <a:cs typeface="Times New Roman" pitchFamily="18" charset="0"/>
              </a:rPr>
              <a:t>Примечание:</a:t>
            </a:r>
          </a:p>
          <a:p>
            <a:pPr indent="268288" algn="just">
              <a:buClr>
                <a:schemeClr val="accent3"/>
              </a:buClr>
              <a:buFont typeface="Wingdings 2"/>
              <a:buNone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Часть 4 статьи 24 Федерального закона от 01 декабря 2007 года № 315-ФЗ «О саморегулируемых организациях» устанавливает право членов ассоциации саморегулируемых организаций передать права на разработку единых стандартов и правил саморегулируемых организаций ассоциации.</a:t>
            </a:r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части 9 статьи 55</a:t>
            </a:r>
            <a:r>
              <a:rPr lang="ru-RU" sz="1200" i="1" baseline="30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ГрК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РФ стандарты саморегулируемой организации и внутренние документы не могут противоречить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ГрК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РФ, законодательству РФ о техническом регулировании, а также стандартам на процессы выполнения работ по строительству,… утвержденным Национальным объединением саморегулируемых организаций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Согласно части 1 статьи 55</a:t>
            </a:r>
            <a:r>
              <a:rPr lang="ru-RU" sz="1200" i="1" baseline="300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ГрК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РФ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аморегулируемая организация осуществляет контроль за деятельностью своих членов в части соблюдения ими требований к выдаче свидетельств о допуске, требований стандартов саморегулируемых организаций и правил саморегулирования в порядке, установленном правилами контроля в области саморегулирования, с учетом требований части 2 указанной статьи. Саморегулируемая организация также вправе осуществлять контроль за деятельностью своих членов в части соблюдения ими требований технических регламентов при выполнении инженерных изысканий, подготовке проектной документации, в процессе осуществления строительства, реконструкции, капитального ремонта объектов капитального строительства.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200" dirty="0" smtClean="0"/>
              <a:t>Примечание: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200" dirty="0" smtClean="0"/>
              <a:t>1. Пункт 2 статьи 30 Федерального закона от 12 января 1996 года №7-ФЗ «О некоммерческих организациях» в части правового регулирования принципов определения компетенции исполнительных органов некоммерческой организации, а именно отнесение к компетенции исполнительных органов решение всех вопросов, которые не составляют исключительную компетенцию других органов управления некоммерческой организации, определенную Федеральным законом «О некоммерческих организациях», иными федеральными законами и учредительными документами некоммерческой организации.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200" dirty="0" smtClean="0"/>
              <a:t>2. Часть 4 статьи 24 Федерального закона от 01 декабря 2007 года № 315-ФЗ «О саморегулируемых организациях» устанавливает право членов ассоциации саморегулируемых организаций передать права на разработку единых стандартов и правил саморегулируемых организаций ассоциации.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200" dirty="0" smtClean="0"/>
              <a:t>     Решение вопроса не является исключительной компетенцией Съезда и на основании пункта 2 статьи 30 Федерального закона от 12 января 1997 года №7-ФЗ «О некоммерческих организациях» может быть отнесено к компетенции в том числе коллегиального органа ассоциации.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200" dirty="0" smtClean="0"/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7E24D-9C8F-452B-9747-F537784C799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0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106965" y="820458"/>
            <a:ext cx="2525525" cy="4041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wrap="none" lIns="89518" tIns="46550" rIns="89518" bIns="46550" anchor="ctr" compatLnSpc="0"/>
          <a:lstStyle/>
          <a:p>
            <a:pPr defTabSz="445094" eaLnBrk="1">
              <a:buClr>
                <a:srgbClr val="000000"/>
              </a:buClr>
              <a:buSzPct val="45000"/>
              <a:defRPr/>
            </a:pPr>
            <a:endParaRPr lang="ru-RU" sz="24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339" name="Заметки 2"/>
          <p:cNvSpPr>
            <a:spLocks noGrp="1"/>
          </p:cNvSpPr>
          <p:nvPr>
            <p:ph type="body" sz="quarter" idx="1"/>
          </p:nvPr>
        </p:nvSpPr>
        <p:spPr>
          <a:xfrm>
            <a:off x="673473" y="7407665"/>
            <a:ext cx="180849" cy="278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18" tIns="46550" rIns="89518" bIns="46550" anchor="ctr">
            <a:spAutoFit/>
          </a:bodyPr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2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16A8B-EBA1-480E-ACF3-183B3260A24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7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4417-B08B-48C2-822C-41E03DBBA2DD}" type="datetime1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845E-F862-4D5B-876C-627A93719630}" type="datetime1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95EF-F57B-47C7-8471-A9AD3EBDFB1D}" type="datetime1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FB63D-A19B-4887-8200-024EEC23C47F}" type="datetime1">
              <a:rPr lang="ru-RU" smtClean="0"/>
              <a:t>25.10.2017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DFEBE-79EC-4FF3-BDBB-22D9ECABF2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135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45295" y="1830586"/>
            <a:ext cx="5853410" cy="4420197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6271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D4F5-CFA2-4673-AE93-66ADD822835F}" type="datetime1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5ED7-C3FD-4AB2-A78D-8A9B80BD9584}" type="datetime1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48F9-A2A2-4BE6-9C77-2A175CA6364C}" type="datetime1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BD6E-D9E0-46F1-BDDC-0A590DFA6EB8}" type="datetime1">
              <a:rPr lang="ru-RU" smtClean="0"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3F63-5727-494E-97EB-5ED94A727D73}" type="datetime1">
              <a:rPr lang="ru-RU" smtClean="0"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8B82-1D2F-47D7-B150-E0D3717BEEB1}" type="datetime1">
              <a:rPr lang="ru-RU" smtClean="0"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1983-7482-46F5-8CBD-3D79504DCFE6}" type="datetime1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1F3B-71F9-4546-813A-DD3EDC688683}" type="datetime1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9472-45D9-47E6-A7A6-751CFFB98265}" type="datetime1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EC7CF-E451-49D0-91C9-C320EE7B2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ostroy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8.jpeg" descr="image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289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122" name="Rectangle 2"/>
          <p:cNvSpPr>
            <a:spLocks noGrp="1"/>
          </p:cNvSpPr>
          <p:nvPr>
            <p:ph type="title" sz="quarter"/>
          </p:nvPr>
        </p:nvSpPr>
        <p:spPr>
          <a:xfrm>
            <a:off x="214313" y="1571625"/>
            <a:ext cx="8785225" cy="3236913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НОСТРОЙ как </a:t>
            </a:r>
            <a:r>
              <a:rPr lang="ru-RU" alt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</a:t>
            </a:r>
            <a:r>
              <a:rPr lang="ru-RU" alt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качества и </a:t>
            </a:r>
            <a:r>
              <a:rPr lang="ru-RU" alt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alt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endParaRPr lang="ru-RU" altLang="ru-RU" sz="2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539552" y="5143500"/>
            <a:ext cx="80329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О.И Каштанова</a:t>
            </a:r>
            <a:endParaRPr lang="ru-RU" alt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департамента технического регулирования</a:t>
            </a:r>
            <a:endParaRPr lang="ru-RU" alt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объединения строителей</a:t>
            </a:r>
          </a:p>
        </p:txBody>
      </p:sp>
      <p:pic>
        <p:nvPicPr>
          <p:cNvPr id="5124" name="Picture 5" descr="C:\Users\Пугачев_СВ\Documents\Строительство\НОСТРОЙ\rek_nostro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2861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7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8.jpeg" descr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89"/>
          <p:cNvSpPr/>
          <p:nvPr/>
        </p:nvSpPr>
        <p:spPr>
          <a:xfrm>
            <a:off x="-8709" y="1"/>
            <a:ext cx="9152710" cy="6858000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pic>
        <p:nvPicPr>
          <p:cNvPr id="211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6416" y="188640"/>
            <a:ext cx="521100" cy="3719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3"/>
          <a:stretch/>
        </p:blipFill>
        <p:spPr>
          <a:xfrm>
            <a:off x="230859" y="382352"/>
            <a:ext cx="7787782" cy="63590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63688" y="-99392"/>
            <a:ext cx="5232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НОСТРОЙ: http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://nostroy.ru/</a:t>
            </a:r>
          </a:p>
        </p:txBody>
      </p:sp>
    </p:spTree>
    <p:extLst>
      <p:ext uri="{BB962C8B-B14F-4D97-AF65-F5344CB8AC3E}">
        <p14:creationId xmlns:p14="http://schemas.microsoft.com/office/powerpoint/2010/main" val="37894700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8.jpeg" descr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89"/>
          <p:cNvSpPr/>
          <p:nvPr/>
        </p:nvSpPr>
        <p:spPr>
          <a:xfrm>
            <a:off x="-8709" y="1"/>
            <a:ext cx="9152710" cy="6858000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pic>
        <p:nvPicPr>
          <p:cNvPr id="211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6416" y="188640"/>
            <a:ext cx="521100" cy="3719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6758880" y="6330985"/>
            <a:ext cx="2133600" cy="365125"/>
          </a:xfrm>
        </p:spPr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"/>
          <a:stretch/>
        </p:blipFill>
        <p:spPr>
          <a:xfrm>
            <a:off x="374392" y="468700"/>
            <a:ext cx="7451288" cy="62726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63688" y="-46548"/>
            <a:ext cx="5232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НОСТРОЙ: http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://nostroy.ru/</a:t>
            </a:r>
          </a:p>
        </p:txBody>
      </p:sp>
    </p:spTree>
    <p:extLst>
      <p:ext uri="{BB962C8B-B14F-4D97-AF65-F5344CB8AC3E}">
        <p14:creationId xmlns:p14="http://schemas.microsoft.com/office/powerpoint/2010/main" val="379601907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8.jpeg" descr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89"/>
          <p:cNvSpPr/>
          <p:nvPr/>
        </p:nvSpPr>
        <p:spPr>
          <a:xfrm>
            <a:off x="-8709" y="1"/>
            <a:ext cx="9152710" cy="6858000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pic>
        <p:nvPicPr>
          <p:cNvPr id="211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6416" y="188640"/>
            <a:ext cx="521100" cy="3719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6758880" y="6330985"/>
            <a:ext cx="2133600" cy="365125"/>
          </a:xfrm>
        </p:spPr>
        <p:txBody>
          <a:bodyPr/>
          <a:lstStyle/>
          <a:p>
            <a:fld id="{86CB4B4D-7CA3-9044-876B-883B54F8677D}" type="slidenum">
              <a:rPr lang="ru-RU" smtClean="0"/>
              <a:t>12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-46548"/>
            <a:ext cx="5232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НОСТРОЙ: http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://nostroy.ru/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9"/>
          <a:stretch/>
        </p:blipFill>
        <p:spPr>
          <a:xfrm>
            <a:off x="251111" y="404664"/>
            <a:ext cx="7565346" cy="636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147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8.jpeg" descr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89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199" name="Shape 172"/>
          <p:cNvSpPr txBox="1"/>
          <p:nvPr/>
        </p:nvSpPr>
        <p:spPr>
          <a:xfrm>
            <a:off x="273995" y="128561"/>
            <a:ext cx="7590583" cy="815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8" tIns="26788" rIns="26788" bIns="26788" anchor="ctr">
            <a:spAutoFit/>
          </a:bodyPr>
          <a:lstStyle>
            <a:lvl1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sz="2250" dirty="0" err="1"/>
              <a:t>Применение</a:t>
            </a:r>
            <a:r>
              <a:rPr sz="2250" dirty="0"/>
              <a:t> СТО НОСТРОЙ </a:t>
            </a:r>
            <a:r>
              <a:rPr sz="2250" dirty="0" err="1"/>
              <a:t>при</a:t>
            </a:r>
            <a:r>
              <a:rPr sz="2250" dirty="0"/>
              <a:t> </a:t>
            </a:r>
            <a:r>
              <a:rPr sz="2250" dirty="0" err="1"/>
              <a:t>строительстве</a:t>
            </a:r>
            <a:r>
              <a:rPr sz="2250" dirty="0"/>
              <a:t> </a:t>
            </a:r>
            <a:r>
              <a:rPr sz="2250" dirty="0" err="1"/>
              <a:t>объектов</a:t>
            </a:r>
            <a:r>
              <a:rPr sz="2250" dirty="0"/>
              <a:t> </a:t>
            </a:r>
            <a:r>
              <a:rPr sz="2250" dirty="0" err="1"/>
              <a:t>дорожного</a:t>
            </a:r>
            <a:r>
              <a:rPr sz="2250" dirty="0"/>
              <a:t> </a:t>
            </a:r>
            <a:r>
              <a:rPr sz="2250" dirty="0" err="1"/>
              <a:t>хозяйства</a:t>
            </a:r>
            <a:endParaRPr sz="2250" dirty="0"/>
          </a:p>
        </p:txBody>
      </p:sp>
      <p:sp>
        <p:nvSpPr>
          <p:cNvPr id="200" name="Shape 173"/>
          <p:cNvSpPr/>
          <p:nvPr/>
        </p:nvSpPr>
        <p:spPr>
          <a:xfrm>
            <a:off x="272888" y="1578398"/>
            <a:ext cx="3790958" cy="11976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201" name="Shape 174"/>
          <p:cNvSpPr/>
          <p:nvPr/>
        </p:nvSpPr>
        <p:spPr>
          <a:xfrm>
            <a:off x="238367" y="4978693"/>
            <a:ext cx="3220291" cy="95275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202" name="Shape 175"/>
          <p:cNvSpPr txBox="1"/>
          <p:nvPr/>
        </p:nvSpPr>
        <p:spPr>
          <a:xfrm>
            <a:off x="297684" y="1553699"/>
            <a:ext cx="3766162" cy="123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2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Ремонт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автомобильной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дороги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b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</a:b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Южно-Сахалинск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 – </a:t>
            </a: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Оха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 (</a:t>
            </a: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Государственное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 </a:t>
            </a: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унитарное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 </a:t>
            </a: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дорожное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 </a:t>
            </a: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предприятие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 «</a:t>
            </a: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Экспромт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»)</a:t>
            </a:r>
          </a:p>
        </p:txBody>
      </p:sp>
      <p:sp>
        <p:nvSpPr>
          <p:cNvPr id="203" name="Shape 177"/>
          <p:cNvSpPr txBox="1"/>
          <p:nvPr/>
        </p:nvSpPr>
        <p:spPr>
          <a:xfrm>
            <a:off x="4382120" y="2802378"/>
            <a:ext cx="3774366" cy="940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600" dirty="0" err="1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Ремонт</a:t>
            </a:r>
            <a:r>
              <a:rPr sz="16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sz="1600" dirty="0" err="1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автомобильной</a:t>
            </a:r>
            <a:r>
              <a:rPr sz="16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sz="1600" dirty="0" err="1" smtClean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дороги</a:t>
            </a:r>
            <a:endParaRPr lang="ru-RU" sz="1600" dirty="0" smtClean="0">
              <a:latin typeface="Gotham Pro Medium Regular"/>
              <a:ea typeface="Gotham Pro Medium Regular"/>
              <a:cs typeface="Gotham Pro Medium Regular"/>
              <a:sym typeface="Gotham Pro Medium Regular"/>
            </a:endParaRPr>
          </a:p>
          <a:p>
            <a:pPr defTabSz="3429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600" dirty="0" smtClean="0"/>
              <a:t>М-10 </a:t>
            </a:r>
            <a:r>
              <a:rPr sz="1600" dirty="0"/>
              <a:t>«</a:t>
            </a:r>
            <a:r>
              <a:rPr sz="1600" dirty="0" err="1"/>
              <a:t>Россия</a:t>
            </a:r>
            <a:r>
              <a:rPr sz="1600" dirty="0"/>
              <a:t> (ОАО «</a:t>
            </a:r>
            <a:r>
              <a:rPr sz="1600" dirty="0" err="1"/>
              <a:t>Дорожное</a:t>
            </a:r>
            <a:r>
              <a:rPr sz="1600" dirty="0"/>
              <a:t> </a:t>
            </a:r>
            <a:r>
              <a:rPr sz="1600" dirty="0" err="1"/>
              <a:t>эксплуатационное</a:t>
            </a:r>
            <a:r>
              <a:rPr sz="1600" dirty="0"/>
              <a:t> </a:t>
            </a:r>
            <a:r>
              <a:rPr sz="1600" dirty="0" err="1"/>
              <a:t>предприятие</a:t>
            </a:r>
            <a:r>
              <a:rPr sz="1600" dirty="0"/>
              <a:t> №74»)</a:t>
            </a:r>
          </a:p>
        </p:txBody>
      </p:sp>
      <p:sp>
        <p:nvSpPr>
          <p:cNvPr id="204" name="Shape 179"/>
          <p:cNvSpPr/>
          <p:nvPr/>
        </p:nvSpPr>
        <p:spPr>
          <a:xfrm>
            <a:off x="5449727" y="1471111"/>
            <a:ext cx="3515006" cy="97943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205" name="Shape 180"/>
          <p:cNvSpPr txBox="1"/>
          <p:nvPr/>
        </p:nvSpPr>
        <p:spPr>
          <a:xfrm>
            <a:off x="5523665" y="1504739"/>
            <a:ext cx="3441068" cy="940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2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Реконструкция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автомобильной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дороги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 </a:t>
            </a: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Нижний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 </a:t>
            </a: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Новгород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 – </a:t>
            </a: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Саратов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 (ООО «</a:t>
            </a:r>
            <a:r>
              <a:rPr sz="1600" dirty="0" err="1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Мордовдорстрой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Gotham Pro Medium Regular"/>
                <a:ea typeface="Gotham Pro Medium Regular"/>
                <a:cs typeface="Gotham Pro Medium Regular"/>
              </a:rPr>
              <a:t>») </a:t>
            </a:r>
          </a:p>
        </p:txBody>
      </p:sp>
      <p:sp>
        <p:nvSpPr>
          <p:cNvPr id="206" name="Shape 182"/>
          <p:cNvSpPr/>
          <p:nvPr/>
        </p:nvSpPr>
        <p:spPr>
          <a:xfrm>
            <a:off x="4367063" y="4239756"/>
            <a:ext cx="4633767" cy="123123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207" name="Shape 183"/>
          <p:cNvSpPr txBox="1"/>
          <p:nvPr/>
        </p:nvSpPr>
        <p:spPr>
          <a:xfrm>
            <a:off x="677699" y="3413929"/>
            <a:ext cx="2507778" cy="940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600" dirty="0" err="1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Реконструкция</a:t>
            </a:r>
            <a:r>
              <a:rPr sz="16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sz="1600" dirty="0" err="1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аэропорта</a:t>
            </a:r>
            <a:r>
              <a:rPr sz="1600" dirty="0">
                <a:latin typeface="Gotham Pro Medium Regular"/>
                <a:ea typeface="Gotham Pro Medium Regular"/>
                <a:cs typeface="Gotham Pro Medium Regular"/>
              </a:rPr>
              <a:t> </a:t>
            </a:r>
            <a:br>
              <a:rPr sz="1600" dirty="0">
                <a:latin typeface="Gotham Pro Medium Regular"/>
                <a:ea typeface="Gotham Pro Medium Regular"/>
                <a:cs typeface="Gotham Pro Medium Regular"/>
              </a:rPr>
            </a:br>
            <a:r>
              <a:rPr sz="1600" dirty="0">
                <a:latin typeface="Gotham Pro Medium Regular"/>
                <a:ea typeface="Gotham Pro Medium Regular"/>
                <a:cs typeface="Gotham Pro Medium Regular"/>
              </a:rPr>
              <a:t>в г. </a:t>
            </a:r>
            <a:r>
              <a:rPr sz="1600" dirty="0" err="1">
                <a:latin typeface="Gotham Pro Medium Regular"/>
                <a:ea typeface="Gotham Pro Medium Regular"/>
                <a:cs typeface="Gotham Pro Medium Regular"/>
              </a:rPr>
              <a:t>Белгород</a:t>
            </a:r>
            <a:r>
              <a:rPr sz="1600" dirty="0">
                <a:latin typeface="Gotham Pro Medium Regular"/>
                <a:ea typeface="Gotham Pro Medium Regular"/>
                <a:cs typeface="Gotham Pro Medium Regular"/>
              </a:rPr>
              <a:t> </a:t>
            </a:r>
            <a:br>
              <a:rPr sz="1600" dirty="0">
                <a:latin typeface="Gotham Pro Medium Regular"/>
                <a:ea typeface="Gotham Pro Medium Regular"/>
                <a:cs typeface="Gotham Pro Medium Regular"/>
              </a:rPr>
            </a:br>
            <a:r>
              <a:rPr sz="1600" dirty="0">
                <a:latin typeface="Gotham Pro Medium Regular"/>
                <a:ea typeface="Gotham Pro Medium Regular"/>
                <a:cs typeface="Gotham Pro Medium Regular"/>
              </a:rPr>
              <a:t>(ОАО «</a:t>
            </a:r>
            <a:r>
              <a:rPr sz="1600" dirty="0" err="1">
                <a:latin typeface="Gotham Pro Medium Regular"/>
                <a:ea typeface="Gotham Pro Medium Regular"/>
                <a:cs typeface="Gotham Pro Medium Regular"/>
              </a:rPr>
              <a:t>Орелдорстрой</a:t>
            </a:r>
            <a:r>
              <a:rPr sz="1600" dirty="0">
                <a:latin typeface="Gotham Pro Medium Regular"/>
                <a:ea typeface="Gotham Pro Medium Regular"/>
                <a:cs typeface="Gotham Pro Medium Regular"/>
              </a:rPr>
              <a:t>»)</a:t>
            </a:r>
          </a:p>
        </p:txBody>
      </p:sp>
      <p:sp>
        <p:nvSpPr>
          <p:cNvPr id="208" name="Shape 184"/>
          <p:cNvSpPr txBox="1"/>
          <p:nvPr/>
        </p:nvSpPr>
        <p:spPr>
          <a:xfrm>
            <a:off x="388872" y="4978694"/>
            <a:ext cx="3110783" cy="940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2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  <a:sym typeface="Gotham Pro"/>
              </a:rPr>
              <a:t>Реконструкция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  <a:sym typeface="Gotham Pro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  <a:sym typeface="Gotham Pro"/>
              </a:rPr>
              <a:t>автомобильной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  <a:sym typeface="Gotham Pro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  <a:sym typeface="Gotham Pro"/>
              </a:rPr>
              <a:t>дороги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 М-7 «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Волга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» </a:t>
            </a:r>
            <a:br>
              <a:rPr sz="160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</a:b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(ОАО «ДОРИСС»)</a:t>
            </a:r>
          </a:p>
        </p:txBody>
      </p:sp>
      <p:sp>
        <p:nvSpPr>
          <p:cNvPr id="209" name="Shape 185"/>
          <p:cNvSpPr txBox="1"/>
          <p:nvPr/>
        </p:nvSpPr>
        <p:spPr>
          <a:xfrm>
            <a:off x="3787744" y="5722824"/>
            <a:ext cx="4994902" cy="940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600" dirty="0" err="1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Строительство</a:t>
            </a:r>
            <a:r>
              <a:rPr sz="16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sz="1600" dirty="0" err="1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автомобильной</a:t>
            </a:r>
            <a:r>
              <a:rPr sz="1600" dirty="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sz="1600" dirty="0" err="1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дороги</a:t>
            </a:r>
            <a:r>
              <a:rPr sz="1600" dirty="0">
                <a:latin typeface="Gotham Pro Medium Regular"/>
                <a:ea typeface="Gotham Pro Medium Regular"/>
                <a:cs typeface="Gotham Pro Medium Regular"/>
              </a:rPr>
              <a:t> </a:t>
            </a:r>
            <a:r>
              <a:rPr sz="1600" dirty="0" err="1">
                <a:latin typeface="Gotham Pro Medium Regular"/>
                <a:ea typeface="Gotham Pro Medium Regular"/>
                <a:cs typeface="Gotham Pro Medium Regular"/>
              </a:rPr>
              <a:t>Московское</a:t>
            </a:r>
            <a:r>
              <a:rPr sz="1600" dirty="0">
                <a:latin typeface="Gotham Pro Medium Regular"/>
                <a:ea typeface="Gotham Pro Medium Regular"/>
                <a:cs typeface="Gotham Pro Medium Regular"/>
              </a:rPr>
              <a:t> </a:t>
            </a:r>
            <a:r>
              <a:rPr sz="1600" dirty="0" err="1">
                <a:latin typeface="Gotham Pro Medium Regular"/>
                <a:ea typeface="Gotham Pro Medium Regular"/>
                <a:cs typeface="Gotham Pro Medium Regular"/>
              </a:rPr>
              <a:t>большое</a:t>
            </a:r>
            <a:r>
              <a:rPr sz="1600" dirty="0">
                <a:latin typeface="Gotham Pro Medium Regular"/>
                <a:ea typeface="Gotham Pro Medium Regular"/>
                <a:cs typeface="Gotham Pro Medium Regular"/>
              </a:rPr>
              <a:t> </a:t>
            </a:r>
            <a:r>
              <a:rPr sz="1600" dirty="0" err="1">
                <a:latin typeface="Gotham Pro Medium Regular"/>
                <a:ea typeface="Gotham Pro Medium Regular"/>
                <a:cs typeface="Gotham Pro Medium Regular"/>
              </a:rPr>
              <a:t>кольцо</a:t>
            </a:r>
            <a:r>
              <a:rPr sz="1600" dirty="0">
                <a:latin typeface="Gotham Pro Medium Regular"/>
                <a:ea typeface="Gotham Pro Medium Regular"/>
                <a:cs typeface="Gotham Pro Medium Regular"/>
              </a:rPr>
              <a:t> (ЗАО «</a:t>
            </a:r>
            <a:r>
              <a:rPr sz="1600" dirty="0" err="1">
                <a:latin typeface="Gotham Pro Medium Regular"/>
                <a:ea typeface="Gotham Pro Medium Regular"/>
                <a:cs typeface="Gotham Pro Medium Regular"/>
              </a:rPr>
              <a:t>Центрдорстрой-Центральные</a:t>
            </a:r>
            <a:r>
              <a:rPr sz="1600" dirty="0">
                <a:latin typeface="Gotham Pro Medium Regular"/>
                <a:ea typeface="Gotham Pro Medium Regular"/>
                <a:cs typeface="Gotham Pro Medium Regular"/>
              </a:rPr>
              <a:t> </a:t>
            </a:r>
            <a:r>
              <a:rPr sz="1600" dirty="0" err="1">
                <a:latin typeface="Gotham Pro Medium Regular"/>
                <a:ea typeface="Gotham Pro Medium Regular"/>
                <a:cs typeface="Gotham Pro Medium Regular"/>
              </a:rPr>
              <a:t>ремонтные</a:t>
            </a:r>
            <a:r>
              <a:rPr sz="1600" dirty="0">
                <a:latin typeface="Gotham Pro Medium Regular"/>
                <a:ea typeface="Gotham Pro Medium Regular"/>
                <a:cs typeface="Gotham Pro Medium Regular"/>
              </a:rPr>
              <a:t> </a:t>
            </a:r>
            <a:r>
              <a:rPr sz="1600" dirty="0" err="1">
                <a:latin typeface="Gotham Pro Medium Regular"/>
                <a:ea typeface="Gotham Pro Medium Regular"/>
                <a:cs typeface="Gotham Pro Medium Regular"/>
              </a:rPr>
              <a:t>мастерские</a:t>
            </a:r>
            <a:r>
              <a:rPr sz="1600" dirty="0">
                <a:latin typeface="Gotham Pro Medium Regular"/>
                <a:ea typeface="Gotham Pro Medium Regular"/>
                <a:cs typeface="Gotham Pro Medium Regular"/>
              </a:rPr>
              <a:t>»)</a:t>
            </a:r>
          </a:p>
        </p:txBody>
      </p:sp>
      <p:sp>
        <p:nvSpPr>
          <p:cNvPr id="210" name="Shape 186"/>
          <p:cNvSpPr txBox="1"/>
          <p:nvPr/>
        </p:nvSpPr>
        <p:spPr>
          <a:xfrm>
            <a:off x="4429831" y="4209631"/>
            <a:ext cx="5127282" cy="123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2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600" spc="-3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  <a:sym typeface="Gotham Pro"/>
              </a:rPr>
              <a:t>Капитальный</a:t>
            </a:r>
            <a:r>
              <a:rPr sz="1600" spc="-3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  <a:sym typeface="Gotham Pro"/>
              </a:rPr>
              <a:t> </a:t>
            </a:r>
            <a:r>
              <a:rPr sz="1600" spc="-3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  <a:sym typeface="Gotham Pro"/>
              </a:rPr>
              <a:t>ремонт</a:t>
            </a:r>
            <a:r>
              <a:rPr sz="1600" spc="-3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  <a:sym typeface="Gotham Pro"/>
              </a:rPr>
              <a:t> </a:t>
            </a:r>
            <a:r>
              <a:rPr sz="1600" spc="-3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  <a:sym typeface="Gotham Pro"/>
              </a:rPr>
              <a:t>автомобильной</a:t>
            </a:r>
            <a:r>
              <a:rPr sz="1600" spc="-3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  <a:sym typeface="Gotham Pro"/>
              </a:rPr>
              <a:t> </a:t>
            </a:r>
            <a:r>
              <a:rPr sz="1600" spc="-3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  <a:sym typeface="Gotham Pro"/>
              </a:rPr>
              <a:t>дороги</a:t>
            </a:r>
            <a:r>
              <a:rPr sz="1600" spc="-3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  <a:sym typeface="Gotham Pro"/>
              </a:rPr>
              <a:t> </a:t>
            </a:r>
            <a:r>
              <a:rPr sz="1600" spc="-3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Ставрополь</a:t>
            </a:r>
            <a:r>
              <a:rPr sz="1600" spc="-3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 – </a:t>
            </a:r>
            <a:r>
              <a:rPr sz="1600" spc="-3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Минеральные</a:t>
            </a:r>
            <a:r>
              <a:rPr sz="1600" spc="-3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 </a:t>
            </a:r>
            <a:r>
              <a:rPr sz="1600" spc="-3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Воды</a:t>
            </a:r>
            <a:r>
              <a:rPr sz="1600" spc="-3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 </a:t>
            </a:r>
            <a:br>
              <a:rPr sz="1600" spc="-3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</a:br>
            <a:r>
              <a:rPr sz="1600" spc="-3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(ГУП </a:t>
            </a:r>
            <a:r>
              <a:rPr sz="1600" spc="-3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Ставропольского</a:t>
            </a:r>
            <a:r>
              <a:rPr sz="1600" spc="-3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 </a:t>
            </a:r>
            <a:r>
              <a:rPr sz="1600" spc="-3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края</a:t>
            </a:r>
            <a:r>
              <a:rPr sz="1600" spc="-3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 «</a:t>
            </a:r>
            <a:r>
              <a:rPr sz="1600" spc="-3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Александровское</a:t>
            </a:r>
            <a:r>
              <a:rPr sz="1600" spc="-3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 </a:t>
            </a:r>
            <a:r>
              <a:rPr sz="1600" spc="-3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дорожное</a:t>
            </a:r>
            <a:r>
              <a:rPr sz="1600" spc="-3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 </a:t>
            </a:r>
            <a:r>
              <a:rPr sz="1600" spc="-3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ремонтно-строительное</a:t>
            </a:r>
            <a:r>
              <a:rPr sz="1600" spc="-3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 </a:t>
            </a:r>
            <a:r>
              <a:rPr sz="1600" spc="-30" dirty="0" err="1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управление</a:t>
            </a:r>
            <a:r>
              <a:rPr sz="1600" spc="-30" dirty="0">
                <a:solidFill>
                  <a:schemeClr val="accent1">
                    <a:lumMod val="50000"/>
                  </a:schemeClr>
                </a:solidFill>
                <a:latin typeface="Gotham Pro Light Regular"/>
                <a:ea typeface="Gotham Pro Light Regular"/>
                <a:cs typeface="Gotham Pro Light Regular"/>
              </a:rPr>
              <a:t>»)</a:t>
            </a:r>
          </a:p>
        </p:txBody>
      </p:sp>
      <p:pic>
        <p:nvPicPr>
          <p:cNvPr id="211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6416" y="188640"/>
            <a:ext cx="521100" cy="371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excavator.png" descr="excavato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62272" y="5301208"/>
            <a:ext cx="4191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blueprint.png" descr="blueprin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40203" y="3816971"/>
            <a:ext cx="352425" cy="352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cone.png" descr="con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4540" y="1060505"/>
            <a:ext cx="4191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car-repair.png" descr="car-repair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30707" y="2367469"/>
            <a:ext cx="4191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tractor.png" descr="tractor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24355" y="931528"/>
            <a:ext cx="536249" cy="53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work-tools.png" descr="work-tools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24884" y="2966299"/>
            <a:ext cx="383565" cy="383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airplane--2.png" descr="airplane--2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38805" y="2921648"/>
            <a:ext cx="228118" cy="228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road.png" descr="road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12382" y="4539587"/>
            <a:ext cx="4191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6758880" y="6330985"/>
            <a:ext cx="2133600" cy="365125"/>
          </a:xfrm>
        </p:spPr>
        <p:txBody>
          <a:bodyPr/>
          <a:lstStyle/>
          <a:p>
            <a:fld id="{86CB4B4D-7CA3-9044-876B-883B54F867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3366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8.jpeg" descr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89"/>
          <p:cNvSpPr/>
          <p:nvPr/>
        </p:nvSpPr>
        <p:spPr>
          <a:xfrm>
            <a:off x="-8709" y="1"/>
            <a:ext cx="9152710" cy="6858000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pic>
        <p:nvPicPr>
          <p:cNvPr id="211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6416" y="188640"/>
            <a:ext cx="521100" cy="3719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6758880" y="6330985"/>
            <a:ext cx="2133600" cy="365125"/>
          </a:xfrm>
        </p:spPr>
        <p:txBody>
          <a:bodyPr/>
          <a:lstStyle/>
          <a:p>
            <a:fld id="{86CB4B4D-7CA3-9044-876B-883B54F8677D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617"/>
            <a:ext cx="7513839" cy="64347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-99392"/>
            <a:ext cx="5232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НОСТРОЙ: http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://nostroy.ru/</a:t>
            </a:r>
          </a:p>
        </p:txBody>
      </p:sp>
    </p:spTree>
    <p:extLst>
      <p:ext uri="{BB962C8B-B14F-4D97-AF65-F5344CB8AC3E}">
        <p14:creationId xmlns:p14="http://schemas.microsoft.com/office/powerpoint/2010/main" val="323578745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12.jpeg" descr="image12.jpeg"/>
          <p:cNvPicPr>
            <a:picLocks noChangeAspect="1"/>
          </p:cNvPicPr>
          <p:nvPr/>
        </p:nvPicPr>
        <p:blipFill>
          <a:blip r:embed="rId2">
            <a:alphaModFix amt="58119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289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12713" y="185738"/>
            <a:ext cx="8856662" cy="6411912"/>
            <a:chOff x="113024" y="185853"/>
            <a:chExt cx="8856985" cy="641149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3024" y="185853"/>
              <a:ext cx="8856985" cy="237633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Конкурсная 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24169" y="566828"/>
              <a:ext cx="3244968" cy="187312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ПРОЕКТ КОНТРАКТА НА ПОДРЯДНЫЕ РАБОТЫ </a:t>
              </a:r>
            </a:p>
            <a:p>
              <a:pPr algn="ctr" eaLnBrk="1" hangingPunct="1">
                <a:defRPr/>
              </a:pPr>
              <a:endParaRPr lang="ru-RU" sz="10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 algn="ctr" eaLnBrk="1" hangingPunct="1">
                <a:defRPr/>
              </a:pPr>
              <a:r>
                <a:rPr lang="ru-RU" sz="1600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включить в качестве </a:t>
              </a:r>
              <a:r>
                <a:rPr lang="ru-RU" sz="1600" b="1" u="sng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одного из условий при строительстве </a:t>
              </a:r>
              <a:r>
                <a:rPr lang="ru-RU" sz="1600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исполнителю контракта руководствоваться стандартами СТО НОСТРОЙ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715186" y="1143037"/>
              <a:ext cx="1587558" cy="96831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ТЕХНИЧЕСКОЕ ЗАДАНИЕ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436105" y="566828"/>
              <a:ext cx="3384673" cy="184296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ИНФОРМАЦИОННАЯ КАРТА</a:t>
              </a:r>
            </a:p>
            <a:p>
              <a:pPr algn="ctr" eaLnBrk="1" hangingPunct="1">
                <a:defRPr/>
              </a:pPr>
              <a:endParaRPr lang="ru-RU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 algn="ctr" eaLnBrk="1" hangingPunct="1">
                <a:defRPr/>
              </a:pPr>
              <a:r>
                <a:rPr lang="ru-RU" sz="1600" b="1" u="sng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Требования к участнику конкурса </a:t>
              </a:r>
              <a:r>
                <a:rPr lang="ru-RU" sz="1600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- обязательность лица, осуществляющего строительство руководствоваться стандартами СТО НОСТРОЙ 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289727" y="2935226"/>
              <a:ext cx="2376575" cy="1498503"/>
            </a:xfrm>
            <a:prstGeom prst="roundRect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Стандарты </a:t>
              </a:r>
            </a:p>
            <a:p>
              <a:pPr algn="ct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СТО НОСТРОЙ </a:t>
              </a:r>
            </a:p>
            <a:p>
              <a:pPr algn="ct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на процессы выполнения работ, методы контроля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939361" y="2749500"/>
              <a:ext cx="3030648" cy="187154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ПРОЕКТНАЯ ДОКУМЕНТАЦИЯ </a:t>
              </a:r>
            </a:p>
            <a:p>
              <a:pPr algn="ctr" eaLnBrk="1" hangingPunct="1">
                <a:defRPr/>
              </a:pPr>
              <a:r>
                <a:rPr lang="ru-RU" sz="1400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П</a:t>
              </a:r>
              <a:r>
                <a:rPr lang="ru-RU" sz="1600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роект организации строительства (ПОС) в части установления требований к технологии работ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52712" y="2749500"/>
              <a:ext cx="2906819" cy="168423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ДОГОВОР НА </a:t>
              </a:r>
              <a:r>
                <a:rPr lang="ru-RU" sz="1600" b="1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ПОДРЯДНЫЕ РАБОТЫ И СТРОИТЕЛЬНЫЙ КОНТРОЛЬ</a:t>
              </a:r>
              <a:endParaRPr lang="ru-RU" sz="16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 algn="ctr" eaLnBrk="1" hangingPunct="1">
                <a:defRPr/>
              </a:pPr>
              <a:r>
                <a:rPr lang="ru-RU" sz="1600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включает условие руководствоваться стандартами СТО НОСТРОЙ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69" y="6237013"/>
              <a:ext cx="8645840" cy="36033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b="1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ГОСУДАРСТВЕННЫЙ СТРОИТЕЛЬНЫЙ НАДЗОР</a:t>
              </a:r>
            </a:p>
          </p:txBody>
        </p:sp>
        <p:sp>
          <p:nvSpPr>
            <p:cNvPr id="82956" name="TextBox 18"/>
            <p:cNvSpPr txBox="1">
              <a:spLocks noChangeArrowheads="1"/>
            </p:cNvSpPr>
            <p:nvPr/>
          </p:nvSpPr>
          <p:spPr bwMode="auto">
            <a:xfrm>
              <a:off x="1606090" y="186321"/>
              <a:ext cx="6350286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b="1" dirty="0">
                  <a:solidFill>
                    <a:srgbClr val="C00000"/>
                  </a:solidFill>
                  <a:latin typeface="Calibri" pitchFamily="34" charset="0"/>
                </a:rPr>
                <a:t>КОНКУРСНАЯ ДОКУМЕНТАЦИЯ НА СТРОИТЕЛЬСТВО </a:t>
              </a:r>
              <a:r>
                <a:rPr lang="ru-RU" altLang="ru-RU" b="1" dirty="0" smtClean="0">
                  <a:solidFill>
                    <a:srgbClr val="C00000"/>
                  </a:solidFill>
                  <a:latin typeface="Calibri" pitchFamily="34" charset="0"/>
                </a:rPr>
                <a:t>(44-ФЗ</a:t>
              </a:r>
              <a:r>
                <a:rPr lang="ru-RU" altLang="ru-RU" b="1" dirty="0">
                  <a:solidFill>
                    <a:srgbClr val="C00000"/>
                  </a:solidFill>
                  <a:latin typeface="Calibri" pitchFamily="34" charset="0"/>
                </a:rPr>
                <a:t>) 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4018416" y="4789306"/>
              <a:ext cx="3110025" cy="129531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6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РАБОЧАЯ ДОКУМЕНТАЦИЯ </a:t>
              </a:r>
              <a:r>
                <a:rPr lang="ru-RU" sz="1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Проект производства работ (ППР) и технологические карты (ТК) в части конкретизации выполнения работ</a:t>
              </a:r>
            </a:p>
          </p:txBody>
        </p:sp>
        <p:sp>
          <p:nvSpPr>
            <p:cNvPr id="21" name="Двойная стрелка вверх/вниз 20"/>
            <p:cNvSpPr/>
            <p:nvPr/>
          </p:nvSpPr>
          <p:spPr>
            <a:xfrm>
              <a:off x="4407368" y="2152638"/>
              <a:ext cx="239722" cy="782588"/>
            </a:xfrm>
            <a:prstGeom prst="up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Двойная стрелка вверх/вниз 21"/>
            <p:cNvSpPr/>
            <p:nvPr/>
          </p:nvSpPr>
          <p:spPr>
            <a:xfrm>
              <a:off x="4478808" y="4414681"/>
              <a:ext cx="193682" cy="374626"/>
            </a:xfrm>
            <a:prstGeom prst="up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Стрелка углом 22"/>
            <p:cNvSpPr/>
            <p:nvPr/>
          </p:nvSpPr>
          <p:spPr>
            <a:xfrm rot="10800000">
              <a:off x="7128442" y="4621042"/>
              <a:ext cx="958885" cy="846082"/>
            </a:xfrm>
            <a:prstGeom prst="bentArrow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Двойная стрелка влево/вправо 23"/>
            <p:cNvSpPr/>
            <p:nvPr/>
          </p:nvSpPr>
          <p:spPr>
            <a:xfrm>
              <a:off x="2878550" y="3586059"/>
              <a:ext cx="433403" cy="198424"/>
            </a:xfrm>
            <a:prstGeom prst="left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Двойная стрелка влево/вправо 24"/>
            <p:cNvSpPr/>
            <p:nvPr/>
          </p:nvSpPr>
          <p:spPr>
            <a:xfrm>
              <a:off x="5656776" y="3586059"/>
              <a:ext cx="431816" cy="198424"/>
            </a:xfrm>
            <a:prstGeom prst="left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Штриховая стрелка вправо 25"/>
            <p:cNvSpPr/>
            <p:nvPr/>
          </p:nvSpPr>
          <p:spPr>
            <a:xfrm rot="5400000">
              <a:off x="1221178" y="5640129"/>
              <a:ext cx="769888" cy="423878"/>
            </a:xfrm>
            <a:prstGeom prst="striped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Штриховая стрелка вправо 26"/>
            <p:cNvSpPr/>
            <p:nvPr/>
          </p:nvSpPr>
          <p:spPr>
            <a:xfrm rot="5400000">
              <a:off x="2678607" y="5113114"/>
              <a:ext cx="1781060" cy="422290"/>
            </a:xfrm>
            <a:prstGeom prst="striped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Штриховая стрелка вправо 27"/>
            <p:cNvSpPr/>
            <p:nvPr/>
          </p:nvSpPr>
          <p:spPr>
            <a:xfrm rot="5400000">
              <a:off x="7536526" y="5217883"/>
              <a:ext cx="1615971" cy="422290"/>
            </a:xfrm>
            <a:prstGeom prst="striped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Штриховая стрелка вправо 28"/>
            <p:cNvSpPr/>
            <p:nvPr/>
          </p:nvSpPr>
          <p:spPr>
            <a:xfrm rot="5400000">
              <a:off x="6761738" y="5817920"/>
              <a:ext cx="414308" cy="423878"/>
            </a:xfrm>
            <a:prstGeom prst="striped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Блок-схема: документ 29"/>
          <p:cNvSpPr/>
          <p:nvPr/>
        </p:nvSpPr>
        <p:spPr>
          <a:xfrm>
            <a:off x="904875" y="4433888"/>
            <a:ext cx="1511300" cy="1109662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Акт проверки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56400" y="6561981"/>
            <a:ext cx="2133600" cy="365125"/>
          </a:xfrm>
        </p:spPr>
        <p:txBody>
          <a:bodyPr/>
          <a:lstStyle/>
          <a:p>
            <a:fld id="{D80EC7CF-E451-49D0-91C9-C320EE7B2F81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33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6416" y="116632"/>
            <a:ext cx="521100" cy="371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8.jpeg" descr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350"/>
          <p:cNvSpPr/>
          <p:nvPr/>
        </p:nvSpPr>
        <p:spPr>
          <a:xfrm>
            <a:off x="284456" y="1090374"/>
            <a:ext cx="3943823" cy="5506977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224" name="Shape 351"/>
          <p:cNvSpPr txBox="1"/>
          <p:nvPr/>
        </p:nvSpPr>
        <p:spPr>
          <a:xfrm>
            <a:off x="2322776" y="1609336"/>
            <a:ext cx="2358555" cy="349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8" tIns="26788" rIns="26788" bIns="26788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solidFill>
                  <a:srgbClr val="1D1D1D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sz="1600" dirty="0" err="1"/>
              <a:t>от</a:t>
            </a:r>
            <a:r>
              <a:rPr sz="1600" dirty="0"/>
              <a:t> 16.02.2008 N 87</a:t>
            </a:r>
          </a:p>
        </p:txBody>
      </p:sp>
      <p:sp>
        <p:nvSpPr>
          <p:cNvPr id="225" name="Shape 352"/>
          <p:cNvSpPr txBox="1"/>
          <p:nvPr/>
        </p:nvSpPr>
        <p:spPr>
          <a:xfrm>
            <a:off x="2294593" y="1052736"/>
            <a:ext cx="1845359" cy="546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/>
          <a:p>
            <a:pPr defTabSz="342900">
              <a:defRPr sz="3500">
                <a:solidFill>
                  <a:srgbClr val="1D1D1D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600" dirty="0" err="1"/>
              <a:t>Постановление</a:t>
            </a:r>
            <a:r>
              <a:rPr sz="1600" dirty="0"/>
              <a:t> </a:t>
            </a:r>
          </a:p>
          <a:p>
            <a:pPr defTabSz="342900">
              <a:defRPr sz="3500">
                <a:solidFill>
                  <a:srgbClr val="1D1D1D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600" dirty="0" err="1"/>
              <a:t>Правительства</a:t>
            </a:r>
            <a:r>
              <a:rPr sz="1600" dirty="0"/>
              <a:t> РФ</a:t>
            </a:r>
          </a:p>
        </p:txBody>
      </p:sp>
      <p:sp>
        <p:nvSpPr>
          <p:cNvPr id="226" name="Shape 354"/>
          <p:cNvSpPr/>
          <p:nvPr/>
        </p:nvSpPr>
        <p:spPr>
          <a:xfrm>
            <a:off x="492259" y="2396546"/>
            <a:ext cx="954250" cy="23029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pic>
        <p:nvPicPr>
          <p:cNvPr id="227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5756" y="116632"/>
            <a:ext cx="521100" cy="371928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358"/>
          <p:cNvSpPr txBox="1"/>
          <p:nvPr/>
        </p:nvSpPr>
        <p:spPr>
          <a:xfrm>
            <a:off x="5078359" y="469120"/>
            <a:ext cx="4033831" cy="1716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 defTabSz="914400">
              <a:lnSpc>
                <a:spcPct val="120000"/>
              </a:lnSpc>
              <a:defRPr sz="3000">
                <a:solidFill>
                  <a:srgbClr val="232323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sz="1800" dirty="0"/>
              <a:t>В </a:t>
            </a:r>
            <a:r>
              <a:rPr sz="1800" dirty="0" err="1"/>
              <a:t>случае</a:t>
            </a:r>
            <a:r>
              <a:rPr sz="1800" dirty="0"/>
              <a:t>, </a:t>
            </a:r>
            <a:r>
              <a:rPr sz="1800" dirty="0" err="1"/>
              <a:t>если</a:t>
            </a:r>
            <a:r>
              <a:rPr sz="1800" dirty="0"/>
              <a:t> </a:t>
            </a:r>
            <a:r>
              <a:rPr sz="1800" dirty="0" err="1"/>
              <a:t>это</a:t>
            </a:r>
            <a:r>
              <a:rPr sz="1800" dirty="0"/>
              <a:t> </a:t>
            </a:r>
            <a:r>
              <a:rPr sz="1800" dirty="0" err="1"/>
              <a:t>предусмотрено</a:t>
            </a:r>
            <a:r>
              <a:rPr sz="1800" dirty="0"/>
              <a:t> </a:t>
            </a:r>
            <a:r>
              <a:rPr sz="1800" dirty="0" err="1"/>
              <a:t>заданием</a:t>
            </a:r>
            <a:r>
              <a:rPr sz="1800" dirty="0"/>
              <a:t> </a:t>
            </a:r>
            <a:r>
              <a:rPr sz="1800" dirty="0" err="1"/>
              <a:t>застройщика</a:t>
            </a:r>
            <a:r>
              <a:rPr sz="1800" dirty="0"/>
              <a:t> </a:t>
            </a:r>
            <a:r>
              <a:rPr sz="1800" dirty="0" err="1"/>
              <a:t>или</a:t>
            </a:r>
            <a:r>
              <a:rPr sz="1800" dirty="0"/>
              <a:t> </a:t>
            </a:r>
            <a:r>
              <a:rPr sz="1800" dirty="0" err="1"/>
              <a:t>технического</a:t>
            </a:r>
            <a:r>
              <a:rPr sz="1800" dirty="0"/>
              <a:t> </a:t>
            </a:r>
            <a:r>
              <a:rPr sz="1800" dirty="0" err="1"/>
              <a:t>заказчика</a:t>
            </a:r>
            <a:r>
              <a:rPr sz="1800" dirty="0"/>
              <a:t>, </a:t>
            </a:r>
            <a:r>
              <a:rPr sz="1800" dirty="0" err="1"/>
              <a:t>стандарты</a:t>
            </a:r>
            <a:r>
              <a:rPr sz="1800" dirty="0"/>
              <a:t> СРО в </a:t>
            </a:r>
            <a:r>
              <a:rPr sz="1800" dirty="0" err="1"/>
              <a:t>строительстве</a:t>
            </a:r>
            <a:r>
              <a:rPr sz="1800" dirty="0"/>
              <a:t> </a:t>
            </a:r>
            <a:r>
              <a:rPr sz="1800" dirty="0" err="1"/>
              <a:t>могут</a:t>
            </a:r>
            <a:r>
              <a:rPr sz="1800" dirty="0"/>
              <a:t> </a:t>
            </a:r>
            <a:r>
              <a:rPr sz="1800" dirty="0" err="1"/>
              <a:t>быть</a:t>
            </a:r>
            <a:r>
              <a:rPr sz="1800" dirty="0"/>
              <a:t> </a:t>
            </a:r>
            <a:r>
              <a:rPr sz="1800" dirty="0" err="1"/>
              <a:t>учтены</a:t>
            </a:r>
            <a:r>
              <a:rPr sz="1800" dirty="0"/>
              <a:t> </a:t>
            </a:r>
            <a:r>
              <a:rPr sz="1800" dirty="0" err="1"/>
              <a:t>при</a:t>
            </a:r>
            <a:r>
              <a:rPr sz="1800" dirty="0"/>
              <a:t> </a:t>
            </a:r>
            <a:r>
              <a:rPr sz="1800" dirty="0" err="1"/>
              <a:t>разработке</a:t>
            </a:r>
            <a:r>
              <a:rPr sz="1800" dirty="0"/>
              <a:t>:</a:t>
            </a:r>
          </a:p>
        </p:txBody>
      </p:sp>
      <p:grpSp>
        <p:nvGrpSpPr>
          <p:cNvPr id="231" name="Группа"/>
          <p:cNvGrpSpPr/>
          <p:nvPr/>
        </p:nvGrpSpPr>
        <p:grpSpPr>
          <a:xfrm>
            <a:off x="4740851" y="2348880"/>
            <a:ext cx="309349" cy="315751"/>
            <a:chOff x="0" y="0"/>
            <a:chExt cx="824928" cy="842000"/>
          </a:xfrm>
        </p:grpSpPr>
        <p:sp>
          <p:nvSpPr>
            <p:cNvPr id="229" name="Shape 361"/>
            <p:cNvSpPr/>
            <p:nvPr/>
          </p:nvSpPr>
          <p:spPr>
            <a:xfrm>
              <a:off x="0" y="0"/>
              <a:ext cx="824928" cy="824928"/>
            </a:xfrm>
            <a:prstGeom prst="ellipse">
              <a:avLst/>
            </a:prstGeom>
            <a:solidFill>
              <a:srgbClr val="DA3221"/>
            </a:solidFill>
            <a:ln w="12700" cap="flat">
              <a:noFill/>
              <a:miter lim="400000"/>
            </a:ln>
            <a:effectLst/>
          </p:spPr>
          <p:txBody>
            <a:bodyPr wrap="square" lIns="26788" tIns="26788" rIns="26788" bIns="2678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230" name="Shape 364"/>
            <p:cNvSpPr txBox="1"/>
            <p:nvPr/>
          </p:nvSpPr>
          <p:spPr>
            <a:xfrm>
              <a:off x="241583" y="8317"/>
              <a:ext cx="409292" cy="8336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8" tIns="26788" rIns="26788" bIns="26788" numCol="1" anchor="ctr">
              <a:spAutoFit/>
            </a:bodyPr>
            <a:lstStyle>
              <a:lvl1pPr defTabSz="914400">
                <a:lnSpc>
                  <a:spcPct val="120000"/>
                </a:lnSpc>
                <a:defRPr sz="3000" b="1">
                  <a:solidFill>
                    <a:srgbClr val="FFFFFF"/>
                  </a:solidFill>
                  <a:latin typeface="Gotham Pro"/>
                  <a:ea typeface="Gotham Pro"/>
                  <a:cs typeface="Gotham Pro"/>
                  <a:sym typeface="Gotham Pro"/>
                </a:defRPr>
              </a:lvl1pPr>
            </a:lstStyle>
            <a:p>
              <a:r>
                <a:rPr sz="1400" dirty="0"/>
                <a:t>1</a:t>
              </a:r>
            </a:p>
          </p:txBody>
        </p:sp>
      </p:grpSp>
      <p:sp>
        <p:nvSpPr>
          <p:cNvPr id="232" name="Shape 367"/>
          <p:cNvSpPr txBox="1"/>
          <p:nvPr/>
        </p:nvSpPr>
        <p:spPr>
          <a:xfrm>
            <a:off x="492259" y="2717258"/>
            <a:ext cx="3736020" cy="3415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300">
                <a:solidFill>
                  <a:srgbClr val="1D1D1D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400"/>
              <a:t>«О составе разделов проектной документации и требованиях </a:t>
            </a:r>
            <a:br>
              <a:rPr sz="1400"/>
            </a:br>
            <a:r>
              <a:rPr sz="1400"/>
              <a:t>к их содержанию»</a:t>
            </a:r>
          </a:p>
          <a:p>
            <a:pPr algn="l">
              <a:defRPr sz="2300">
                <a:solidFill>
                  <a:srgbClr val="1D1D1D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400"/>
              <a:t>23. Раздел 6 </a:t>
            </a:r>
            <a:r>
              <a:rPr sz="140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"Проект организации строительства" </a:t>
            </a:r>
            <a:r>
              <a:rPr sz="1400"/>
              <a:t>должен содержать:</a:t>
            </a:r>
          </a:p>
          <a:p>
            <a:pPr indent="119063">
              <a:defRPr sz="2300">
                <a:solidFill>
                  <a:srgbClr val="1D1D1D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400"/>
              <a:t>… к) </a:t>
            </a:r>
            <a:r>
              <a:rPr sz="140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технологическую последовательность работ </a:t>
            </a:r>
            <a:r>
              <a:rPr sz="1400"/>
              <a:t>при возведении объектов капитального строительства или </a:t>
            </a:r>
            <a:br>
              <a:rPr sz="1400"/>
            </a:br>
            <a:r>
              <a:rPr sz="1400"/>
              <a:t>их отдельных элементов</a:t>
            </a:r>
          </a:p>
          <a:p>
            <a:pPr indent="119063">
              <a:defRPr sz="2300">
                <a:solidFill>
                  <a:srgbClr val="1D1D1D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400"/>
              <a:t>… н) </a:t>
            </a:r>
            <a:r>
              <a:rPr sz="1400"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предложения по обеспечению контроля качества</a:t>
            </a:r>
            <a:r>
              <a:rPr sz="1400"/>
              <a:t> строительных и монтажных работ, а также поставляемых </a:t>
            </a:r>
            <a:br>
              <a:rPr sz="1400"/>
            </a:br>
            <a:r>
              <a:rPr sz="1400"/>
              <a:t>на площадку и монтируемых оборудования, конструкций </a:t>
            </a:r>
            <a:br>
              <a:rPr sz="1400"/>
            </a:br>
            <a:r>
              <a:rPr sz="1400"/>
              <a:t>и материалов …</a:t>
            </a:r>
          </a:p>
        </p:txBody>
      </p:sp>
      <p:pic>
        <p:nvPicPr>
          <p:cNvPr id="234" name="1484117678_logo-obtravka.gif" descr="1484117678_logo-obtravka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099363"/>
            <a:ext cx="1428750" cy="108585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проектной документации (проектных решений), определяющих технологическую последовательность работ при возведении объектов капитального строительства или их отдельных элементов"/>
          <p:cNvSpPr txBox="1"/>
          <p:nvPr/>
        </p:nvSpPr>
        <p:spPr>
          <a:xfrm>
            <a:off x="5134384" y="2277367"/>
            <a:ext cx="4085091" cy="1799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600" dirty="0" err="1">
                <a:solidFill>
                  <a:srgbClr val="0F0F0F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проектной</a:t>
            </a:r>
            <a:r>
              <a:rPr sz="1600" dirty="0">
                <a:solidFill>
                  <a:srgbClr val="0F0F0F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sz="1600" dirty="0" err="1">
                <a:solidFill>
                  <a:srgbClr val="0F0F0F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документации</a:t>
            </a:r>
            <a:r>
              <a:rPr sz="1600" dirty="0">
                <a:solidFill>
                  <a:srgbClr val="0F0F0F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(</a:t>
            </a:r>
            <a:r>
              <a:rPr sz="1600" dirty="0" err="1">
                <a:solidFill>
                  <a:srgbClr val="0F0F0F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проектных</a:t>
            </a:r>
            <a:r>
              <a:rPr sz="1600" dirty="0">
                <a:solidFill>
                  <a:srgbClr val="0F0F0F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sz="1600" dirty="0" err="1">
                <a:solidFill>
                  <a:srgbClr val="0F0F0F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решений</a:t>
            </a:r>
            <a:r>
              <a:rPr sz="1600" dirty="0">
                <a:solidFill>
                  <a:srgbClr val="0F0F0F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), </a:t>
            </a:r>
            <a:r>
              <a:rPr sz="1600" dirty="0" err="1">
                <a:solidFill>
                  <a:srgbClr val="0F0F0F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определяющих</a:t>
            </a:r>
            <a:r>
              <a:rPr sz="1600" dirty="0">
                <a:solidFill>
                  <a:srgbClr val="0F0F0F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sz="1600" dirty="0" err="1">
                <a:solidFill>
                  <a:srgbClr val="0F0F0F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технологическую</a:t>
            </a:r>
            <a:r>
              <a:rPr sz="1600" dirty="0">
                <a:solidFill>
                  <a:srgbClr val="0F0F0F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sz="1600" dirty="0" err="1">
                <a:solidFill>
                  <a:srgbClr val="0F0F0F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последовательность</a:t>
            </a:r>
            <a:r>
              <a:rPr sz="1600" dirty="0">
                <a:solidFill>
                  <a:srgbClr val="0F0F0F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 </a:t>
            </a:r>
            <a:r>
              <a:rPr sz="1600" dirty="0" err="1">
                <a:solidFill>
                  <a:srgbClr val="0F0F0F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работ</a:t>
            </a:r>
            <a:r>
              <a:rPr sz="1600" dirty="0">
                <a:solidFill>
                  <a:srgbClr val="DA3221"/>
                </a:solidFill>
              </a:rPr>
              <a:t> </a:t>
            </a:r>
            <a:r>
              <a:rPr sz="1600" dirty="0" err="1"/>
              <a:t>при</a:t>
            </a:r>
            <a:r>
              <a:rPr sz="1600" dirty="0"/>
              <a:t> </a:t>
            </a:r>
            <a:r>
              <a:rPr sz="1600" dirty="0" err="1"/>
              <a:t>возведении</a:t>
            </a:r>
            <a:r>
              <a:rPr sz="1600" dirty="0"/>
              <a:t> </a:t>
            </a:r>
            <a:r>
              <a:rPr sz="1600" dirty="0" err="1"/>
              <a:t>объектов</a:t>
            </a:r>
            <a:r>
              <a:rPr sz="1600" dirty="0"/>
              <a:t> </a:t>
            </a:r>
            <a:r>
              <a:rPr sz="1600" dirty="0" err="1"/>
              <a:t>капитального</a:t>
            </a:r>
            <a:r>
              <a:rPr sz="1600" dirty="0"/>
              <a:t> </a:t>
            </a:r>
            <a:r>
              <a:rPr sz="1600" dirty="0" err="1"/>
              <a:t>строительства</a:t>
            </a:r>
            <a:r>
              <a:rPr sz="1600" dirty="0"/>
              <a:t> </a:t>
            </a:r>
            <a:r>
              <a:rPr sz="1600" dirty="0" err="1"/>
              <a:t>или</a:t>
            </a:r>
            <a:r>
              <a:rPr sz="1600" dirty="0"/>
              <a:t> </a:t>
            </a:r>
            <a:r>
              <a:rPr sz="1600" dirty="0" err="1"/>
              <a:t>их</a:t>
            </a:r>
            <a:r>
              <a:rPr sz="1600" dirty="0"/>
              <a:t> </a:t>
            </a:r>
            <a:r>
              <a:rPr sz="1600" dirty="0" err="1"/>
              <a:t>отдельных</a:t>
            </a:r>
            <a:r>
              <a:rPr sz="1600" dirty="0"/>
              <a:t> </a:t>
            </a:r>
            <a:r>
              <a:rPr sz="1600" dirty="0" err="1"/>
              <a:t>элементов</a:t>
            </a:r>
            <a:endParaRPr sz="1600" dirty="0"/>
          </a:p>
        </p:txBody>
      </p:sp>
      <p:sp>
        <p:nvSpPr>
          <p:cNvPr id="236" name="предложений по обеспечению контроля качества строительных и монтажных работ, поставляемых  на площадку и монтируемых оборудования, конструкций и материалов (подпункты «к» и «н» пункта 23 Положения о составе разделов проектной документации …)"/>
          <p:cNvSpPr txBox="1"/>
          <p:nvPr/>
        </p:nvSpPr>
        <p:spPr>
          <a:xfrm>
            <a:off x="5134384" y="4350732"/>
            <a:ext cx="3771171" cy="2390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600" dirty="0" err="1">
                <a:latin typeface="Gotham Pro Light Regular"/>
                <a:ea typeface="Gotham Pro Light Regular"/>
                <a:cs typeface="Gotham Pro Light Regular"/>
                <a:sym typeface="Gotham Pro Medium Regular"/>
              </a:rPr>
              <a:t>предложений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  <a:sym typeface="Gotham Pro Medium Regular"/>
              </a:rPr>
              <a:t>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  <a:sym typeface="Gotham Pro Medium Regular"/>
              </a:rPr>
              <a:t>по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  <a:sym typeface="Gotham Pro Medium Regular"/>
              </a:rPr>
              <a:t>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  <a:sym typeface="Gotham Pro Medium Regular"/>
              </a:rPr>
              <a:t>обеспечению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  <a:sym typeface="Gotham Pro Medium Regular"/>
              </a:rPr>
              <a:t>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  <a:sym typeface="Gotham Pro Medium Regular"/>
              </a:rPr>
              <a:t>контроля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  <a:sym typeface="Gotham Pro Medium Regular"/>
              </a:rPr>
              <a:t>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  <a:sym typeface="Gotham Pro Medium Regular"/>
              </a:rPr>
              <a:t>качества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  <a:sym typeface="Gotham Pro Medium Regular"/>
              </a:rPr>
              <a:t>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  <a:sym typeface="Gotham Pro Medium Regular"/>
              </a:rPr>
              <a:t>строительных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  <a:sym typeface="Gotham Pro Medium Regular"/>
              </a:rPr>
              <a:t> и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  <a:sym typeface="Gotham Pro Medium Regular"/>
              </a:rPr>
              <a:t>монтажных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  <a:sym typeface="Gotham Pro Medium Regular"/>
              </a:rPr>
              <a:t>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  <a:sym typeface="Gotham Pro Medium Regular"/>
              </a:rPr>
              <a:t>работ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</a:rPr>
              <a:t>,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</a:rPr>
              <a:t>поставляемых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</a:rPr>
              <a:t> </a:t>
            </a:r>
            <a:r>
              <a:rPr sz="1600" dirty="0" err="1" smtClean="0">
                <a:latin typeface="Gotham Pro Light Regular"/>
                <a:ea typeface="Gotham Pro Light Regular"/>
                <a:cs typeface="Gotham Pro Light Regular"/>
              </a:rPr>
              <a:t>на</a:t>
            </a:r>
            <a:r>
              <a:rPr sz="1600" dirty="0" smtClean="0">
                <a:latin typeface="Gotham Pro Light Regular"/>
                <a:ea typeface="Gotham Pro Light Regular"/>
                <a:cs typeface="Gotham Pro Light Regular"/>
              </a:rPr>
              <a:t>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</a:rPr>
              <a:t>площадку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</a:rPr>
              <a:t> и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</a:rPr>
              <a:t>монтируемых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</a:rPr>
              <a:t>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</a:rPr>
              <a:t>оборудования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</a:rPr>
              <a:t>,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</a:rPr>
              <a:t>конструкций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</a:rPr>
              <a:t> и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</a:rPr>
              <a:t>материалов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</a:rPr>
              <a:t> (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</a:rPr>
              <a:t>подпункты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</a:rPr>
              <a:t> «к» и «н»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</a:rPr>
              <a:t>пункта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</a:rPr>
              <a:t> 23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</a:rPr>
              <a:t>Положения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</a:rPr>
              <a:t> о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</a:rPr>
              <a:t>составе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</a:rPr>
              <a:t>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</a:rPr>
              <a:t>разделов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</a:rPr>
              <a:t>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</a:rPr>
              <a:t>проектной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</a:rPr>
              <a:t> </a:t>
            </a:r>
            <a:r>
              <a:rPr sz="1600" dirty="0" err="1">
                <a:latin typeface="Gotham Pro Light Regular"/>
                <a:ea typeface="Gotham Pro Light Regular"/>
                <a:cs typeface="Gotham Pro Light Regular"/>
              </a:rPr>
              <a:t>документации</a:t>
            </a:r>
            <a:r>
              <a:rPr sz="1600" dirty="0">
                <a:latin typeface="Gotham Pro Light Regular"/>
                <a:ea typeface="Gotham Pro Light Regular"/>
                <a:cs typeface="Gotham Pro Light Regular"/>
              </a:rPr>
              <a:t> …)</a:t>
            </a:r>
          </a:p>
        </p:txBody>
      </p:sp>
      <p:grpSp>
        <p:nvGrpSpPr>
          <p:cNvPr id="239" name="Группа"/>
          <p:cNvGrpSpPr/>
          <p:nvPr/>
        </p:nvGrpSpPr>
        <p:grpSpPr>
          <a:xfrm>
            <a:off x="4694699" y="4437112"/>
            <a:ext cx="309349" cy="352697"/>
            <a:chOff x="0" y="0"/>
            <a:chExt cx="824928" cy="842834"/>
          </a:xfrm>
        </p:grpSpPr>
        <p:sp>
          <p:nvSpPr>
            <p:cNvPr id="237" name="Shape 361"/>
            <p:cNvSpPr/>
            <p:nvPr/>
          </p:nvSpPr>
          <p:spPr>
            <a:xfrm>
              <a:off x="0" y="0"/>
              <a:ext cx="824928" cy="824928"/>
            </a:xfrm>
            <a:prstGeom prst="ellipse">
              <a:avLst/>
            </a:prstGeom>
            <a:solidFill>
              <a:srgbClr val="DA3221"/>
            </a:solidFill>
            <a:ln w="12700" cap="flat">
              <a:noFill/>
              <a:miter lim="400000"/>
            </a:ln>
            <a:effectLst/>
          </p:spPr>
          <p:txBody>
            <a:bodyPr wrap="square" lIns="26788" tIns="26788" rIns="26788" bIns="2678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38" name="Shape 364"/>
            <p:cNvSpPr txBox="1"/>
            <p:nvPr/>
          </p:nvSpPr>
          <p:spPr>
            <a:xfrm>
              <a:off x="203293" y="7484"/>
              <a:ext cx="447767" cy="8353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8" tIns="26788" rIns="26788" bIns="26788" numCol="1" anchor="ctr">
              <a:spAutoFit/>
            </a:bodyPr>
            <a:lstStyle>
              <a:lvl1pPr defTabSz="914400">
                <a:lnSpc>
                  <a:spcPct val="120000"/>
                </a:lnSpc>
                <a:defRPr sz="3000" b="1">
                  <a:solidFill>
                    <a:srgbClr val="FFFFFF"/>
                  </a:solidFill>
                  <a:latin typeface="Gotham Pro"/>
                  <a:ea typeface="Gotham Pro"/>
                  <a:cs typeface="Gotham Pro"/>
                  <a:sym typeface="Gotham Pro"/>
                </a:defRPr>
              </a:lvl1pPr>
            </a:lstStyle>
            <a:p>
              <a:r>
                <a:rPr sz="1600" dirty="0"/>
                <a:t>2</a:t>
              </a:r>
            </a:p>
          </p:txBody>
        </p:sp>
      </p:grpSp>
      <p:sp>
        <p:nvSpPr>
          <p:cNvPr id="240" name="Shape 407"/>
          <p:cNvSpPr txBox="1"/>
          <p:nvPr/>
        </p:nvSpPr>
        <p:spPr>
          <a:xfrm>
            <a:off x="284456" y="184841"/>
            <a:ext cx="5244174" cy="720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>
            <a:spAutoFit/>
          </a:bodyPr>
          <a:lstStyle/>
          <a:p>
            <a: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2250" dirty="0" err="1"/>
              <a:t>Письмо</a:t>
            </a:r>
            <a:r>
              <a:rPr sz="2250" dirty="0"/>
              <a:t> ФАУ «ГЛАВГОСЭКСПЕРТИЗА </a:t>
            </a:r>
          </a:p>
          <a:p>
            <a:pPr algn="l">
              <a:lnSpc>
                <a:spcPct val="110000"/>
              </a:lnSpc>
              <a:defRPr sz="45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688" dirty="0" err="1"/>
              <a:t>от</a:t>
            </a:r>
            <a:r>
              <a:rPr sz="1688" dirty="0"/>
              <a:t> 22.11.2016 № 08-3-2/5019-НБ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86CB4B4D-7CA3-9044-876B-883B54F8677D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67769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8.jpeg" descr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8301383" y="940137"/>
            <a:ext cx="667750" cy="6114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857249"/>
            <a:ext cx="9144000" cy="51640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1" name="Shape 142"/>
          <p:cNvSpPr/>
          <p:nvPr/>
        </p:nvSpPr>
        <p:spPr>
          <a:xfrm>
            <a:off x="1185179" y="1086529"/>
            <a:ext cx="7530877" cy="4398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579" extrusionOk="0">
                <a:moveTo>
                  <a:pt x="2063" y="9556"/>
                </a:moveTo>
                <a:cubicBezTo>
                  <a:pt x="2079" y="9542"/>
                  <a:pt x="2087" y="9515"/>
                  <a:pt x="2103" y="9487"/>
                </a:cubicBezTo>
                <a:cubicBezTo>
                  <a:pt x="2127" y="9432"/>
                  <a:pt x="2191" y="9515"/>
                  <a:pt x="2207" y="9570"/>
                </a:cubicBezTo>
                <a:cubicBezTo>
                  <a:pt x="2223" y="9625"/>
                  <a:pt x="2255" y="9625"/>
                  <a:pt x="2279" y="9639"/>
                </a:cubicBezTo>
                <a:cubicBezTo>
                  <a:pt x="2303" y="9639"/>
                  <a:pt x="2327" y="9762"/>
                  <a:pt x="2335" y="9776"/>
                </a:cubicBezTo>
                <a:cubicBezTo>
                  <a:pt x="2335" y="9803"/>
                  <a:pt x="2400" y="9721"/>
                  <a:pt x="2352" y="9639"/>
                </a:cubicBezTo>
                <a:cubicBezTo>
                  <a:pt x="2311" y="9570"/>
                  <a:pt x="2295" y="9542"/>
                  <a:pt x="2303" y="9474"/>
                </a:cubicBezTo>
                <a:cubicBezTo>
                  <a:pt x="2311" y="9419"/>
                  <a:pt x="2384" y="9391"/>
                  <a:pt x="2295" y="9281"/>
                </a:cubicBezTo>
                <a:cubicBezTo>
                  <a:pt x="2279" y="9268"/>
                  <a:pt x="2271" y="9240"/>
                  <a:pt x="2263" y="9226"/>
                </a:cubicBezTo>
                <a:cubicBezTo>
                  <a:pt x="2376" y="9226"/>
                  <a:pt x="2520" y="9240"/>
                  <a:pt x="2576" y="9240"/>
                </a:cubicBezTo>
                <a:cubicBezTo>
                  <a:pt x="2688" y="9240"/>
                  <a:pt x="2800" y="9240"/>
                  <a:pt x="2920" y="9240"/>
                </a:cubicBezTo>
                <a:cubicBezTo>
                  <a:pt x="3041" y="9240"/>
                  <a:pt x="3081" y="9185"/>
                  <a:pt x="3153" y="9158"/>
                </a:cubicBezTo>
                <a:cubicBezTo>
                  <a:pt x="3233" y="9144"/>
                  <a:pt x="3201" y="9048"/>
                  <a:pt x="3201" y="8938"/>
                </a:cubicBezTo>
                <a:cubicBezTo>
                  <a:pt x="3209" y="8842"/>
                  <a:pt x="3217" y="8663"/>
                  <a:pt x="3217" y="8608"/>
                </a:cubicBezTo>
                <a:cubicBezTo>
                  <a:pt x="3217" y="8553"/>
                  <a:pt x="3257" y="8553"/>
                  <a:pt x="3313" y="8553"/>
                </a:cubicBezTo>
                <a:cubicBezTo>
                  <a:pt x="3377" y="8553"/>
                  <a:pt x="3377" y="8498"/>
                  <a:pt x="3377" y="8374"/>
                </a:cubicBezTo>
                <a:cubicBezTo>
                  <a:pt x="3377" y="8251"/>
                  <a:pt x="3377" y="8237"/>
                  <a:pt x="3425" y="8237"/>
                </a:cubicBezTo>
                <a:cubicBezTo>
                  <a:pt x="3473" y="8251"/>
                  <a:pt x="3449" y="8210"/>
                  <a:pt x="3449" y="8155"/>
                </a:cubicBezTo>
                <a:cubicBezTo>
                  <a:pt x="3441" y="8086"/>
                  <a:pt x="3505" y="8086"/>
                  <a:pt x="3521" y="8045"/>
                </a:cubicBezTo>
                <a:cubicBezTo>
                  <a:pt x="3537" y="8003"/>
                  <a:pt x="3593" y="7921"/>
                  <a:pt x="3633" y="7880"/>
                </a:cubicBezTo>
                <a:cubicBezTo>
                  <a:pt x="3665" y="7839"/>
                  <a:pt x="3681" y="7921"/>
                  <a:pt x="3698" y="7894"/>
                </a:cubicBezTo>
                <a:cubicBezTo>
                  <a:pt x="3714" y="7866"/>
                  <a:pt x="3850" y="7413"/>
                  <a:pt x="3882" y="7330"/>
                </a:cubicBezTo>
                <a:cubicBezTo>
                  <a:pt x="3914" y="7248"/>
                  <a:pt x="4002" y="7261"/>
                  <a:pt x="4082" y="7261"/>
                </a:cubicBezTo>
                <a:cubicBezTo>
                  <a:pt x="4154" y="7261"/>
                  <a:pt x="4138" y="7165"/>
                  <a:pt x="4138" y="7097"/>
                </a:cubicBezTo>
                <a:cubicBezTo>
                  <a:pt x="4138" y="7042"/>
                  <a:pt x="4194" y="7000"/>
                  <a:pt x="4170" y="6932"/>
                </a:cubicBezTo>
                <a:cubicBezTo>
                  <a:pt x="4146" y="6877"/>
                  <a:pt x="4170" y="6767"/>
                  <a:pt x="4202" y="6739"/>
                </a:cubicBezTo>
                <a:cubicBezTo>
                  <a:pt x="4234" y="6712"/>
                  <a:pt x="4258" y="6629"/>
                  <a:pt x="4314" y="6616"/>
                </a:cubicBezTo>
                <a:cubicBezTo>
                  <a:pt x="4379" y="6602"/>
                  <a:pt x="4362" y="6561"/>
                  <a:pt x="4395" y="6519"/>
                </a:cubicBezTo>
                <a:cubicBezTo>
                  <a:pt x="4427" y="6478"/>
                  <a:pt x="4459" y="6561"/>
                  <a:pt x="4459" y="6561"/>
                </a:cubicBezTo>
                <a:cubicBezTo>
                  <a:pt x="4459" y="6561"/>
                  <a:pt x="4523" y="6643"/>
                  <a:pt x="4555" y="6588"/>
                </a:cubicBezTo>
                <a:cubicBezTo>
                  <a:pt x="4587" y="6533"/>
                  <a:pt x="4603" y="6671"/>
                  <a:pt x="4635" y="6671"/>
                </a:cubicBezTo>
                <a:cubicBezTo>
                  <a:pt x="4659" y="6671"/>
                  <a:pt x="4683" y="6629"/>
                  <a:pt x="4707" y="6588"/>
                </a:cubicBezTo>
                <a:cubicBezTo>
                  <a:pt x="4723" y="6643"/>
                  <a:pt x="4691" y="6671"/>
                  <a:pt x="4739" y="6657"/>
                </a:cubicBezTo>
                <a:cubicBezTo>
                  <a:pt x="4795" y="6643"/>
                  <a:pt x="4811" y="6657"/>
                  <a:pt x="4827" y="6726"/>
                </a:cubicBezTo>
                <a:cubicBezTo>
                  <a:pt x="4843" y="6781"/>
                  <a:pt x="4851" y="6904"/>
                  <a:pt x="4827" y="6890"/>
                </a:cubicBezTo>
                <a:cubicBezTo>
                  <a:pt x="4795" y="6863"/>
                  <a:pt x="4771" y="6849"/>
                  <a:pt x="4755" y="6877"/>
                </a:cubicBezTo>
                <a:cubicBezTo>
                  <a:pt x="4731" y="6904"/>
                  <a:pt x="4771" y="7000"/>
                  <a:pt x="4795" y="7069"/>
                </a:cubicBezTo>
                <a:cubicBezTo>
                  <a:pt x="4819" y="7138"/>
                  <a:pt x="4835" y="7275"/>
                  <a:pt x="4899" y="7344"/>
                </a:cubicBezTo>
                <a:cubicBezTo>
                  <a:pt x="4955" y="7413"/>
                  <a:pt x="4979" y="7550"/>
                  <a:pt x="4971" y="7632"/>
                </a:cubicBezTo>
                <a:cubicBezTo>
                  <a:pt x="4963" y="7701"/>
                  <a:pt x="4979" y="7990"/>
                  <a:pt x="4979" y="8100"/>
                </a:cubicBezTo>
                <a:cubicBezTo>
                  <a:pt x="4987" y="8210"/>
                  <a:pt x="4987" y="8306"/>
                  <a:pt x="5019" y="8443"/>
                </a:cubicBezTo>
                <a:cubicBezTo>
                  <a:pt x="5060" y="8581"/>
                  <a:pt x="5060" y="8677"/>
                  <a:pt x="5044" y="8732"/>
                </a:cubicBezTo>
                <a:cubicBezTo>
                  <a:pt x="5035" y="8787"/>
                  <a:pt x="5003" y="8938"/>
                  <a:pt x="4979" y="9006"/>
                </a:cubicBezTo>
                <a:cubicBezTo>
                  <a:pt x="4955" y="9089"/>
                  <a:pt x="4731" y="9158"/>
                  <a:pt x="4659" y="9144"/>
                </a:cubicBezTo>
                <a:cubicBezTo>
                  <a:pt x="4587" y="9144"/>
                  <a:pt x="4531" y="9075"/>
                  <a:pt x="4491" y="9006"/>
                </a:cubicBezTo>
                <a:cubicBezTo>
                  <a:pt x="4443" y="8924"/>
                  <a:pt x="4435" y="8732"/>
                  <a:pt x="4395" y="8649"/>
                </a:cubicBezTo>
                <a:cubicBezTo>
                  <a:pt x="4346" y="8553"/>
                  <a:pt x="4282" y="8498"/>
                  <a:pt x="4290" y="8402"/>
                </a:cubicBezTo>
                <a:cubicBezTo>
                  <a:pt x="4290" y="8292"/>
                  <a:pt x="4242" y="8168"/>
                  <a:pt x="4218" y="8086"/>
                </a:cubicBezTo>
                <a:cubicBezTo>
                  <a:pt x="4202" y="8003"/>
                  <a:pt x="4210" y="7921"/>
                  <a:pt x="4202" y="7852"/>
                </a:cubicBezTo>
                <a:cubicBezTo>
                  <a:pt x="4194" y="7770"/>
                  <a:pt x="4178" y="7701"/>
                  <a:pt x="4162" y="7770"/>
                </a:cubicBezTo>
                <a:cubicBezTo>
                  <a:pt x="4154" y="7839"/>
                  <a:pt x="4170" y="7962"/>
                  <a:pt x="4146" y="8072"/>
                </a:cubicBezTo>
                <a:cubicBezTo>
                  <a:pt x="4130" y="8182"/>
                  <a:pt x="4106" y="8113"/>
                  <a:pt x="4138" y="8278"/>
                </a:cubicBezTo>
                <a:cubicBezTo>
                  <a:pt x="4178" y="8443"/>
                  <a:pt x="4162" y="8498"/>
                  <a:pt x="4138" y="8539"/>
                </a:cubicBezTo>
                <a:cubicBezTo>
                  <a:pt x="4114" y="8567"/>
                  <a:pt x="4058" y="8649"/>
                  <a:pt x="4026" y="8663"/>
                </a:cubicBezTo>
                <a:cubicBezTo>
                  <a:pt x="3994" y="8663"/>
                  <a:pt x="3954" y="8663"/>
                  <a:pt x="3954" y="8745"/>
                </a:cubicBezTo>
                <a:cubicBezTo>
                  <a:pt x="3954" y="8828"/>
                  <a:pt x="3930" y="8965"/>
                  <a:pt x="3882" y="9006"/>
                </a:cubicBezTo>
                <a:cubicBezTo>
                  <a:pt x="3834" y="9034"/>
                  <a:pt x="3834" y="9116"/>
                  <a:pt x="3826" y="9158"/>
                </a:cubicBezTo>
                <a:cubicBezTo>
                  <a:pt x="3818" y="9185"/>
                  <a:pt x="3882" y="9240"/>
                  <a:pt x="3882" y="9309"/>
                </a:cubicBezTo>
                <a:cubicBezTo>
                  <a:pt x="3890" y="9391"/>
                  <a:pt x="3858" y="9432"/>
                  <a:pt x="3866" y="9501"/>
                </a:cubicBezTo>
                <a:cubicBezTo>
                  <a:pt x="3874" y="9570"/>
                  <a:pt x="3914" y="9611"/>
                  <a:pt x="3930" y="9680"/>
                </a:cubicBezTo>
                <a:cubicBezTo>
                  <a:pt x="3938" y="9748"/>
                  <a:pt x="3970" y="9776"/>
                  <a:pt x="4018" y="9748"/>
                </a:cubicBezTo>
                <a:cubicBezTo>
                  <a:pt x="4058" y="9721"/>
                  <a:pt x="4098" y="9639"/>
                  <a:pt x="4082" y="9584"/>
                </a:cubicBezTo>
                <a:cubicBezTo>
                  <a:pt x="4066" y="9529"/>
                  <a:pt x="4018" y="9542"/>
                  <a:pt x="4026" y="9432"/>
                </a:cubicBezTo>
                <a:cubicBezTo>
                  <a:pt x="4042" y="9309"/>
                  <a:pt x="4050" y="9240"/>
                  <a:pt x="4042" y="9213"/>
                </a:cubicBezTo>
                <a:cubicBezTo>
                  <a:pt x="4034" y="9171"/>
                  <a:pt x="4090" y="9130"/>
                  <a:pt x="4122" y="9158"/>
                </a:cubicBezTo>
                <a:cubicBezTo>
                  <a:pt x="4154" y="9171"/>
                  <a:pt x="4178" y="9048"/>
                  <a:pt x="4202" y="9171"/>
                </a:cubicBezTo>
                <a:cubicBezTo>
                  <a:pt x="4218" y="9295"/>
                  <a:pt x="4210" y="9405"/>
                  <a:pt x="4218" y="9460"/>
                </a:cubicBezTo>
                <a:cubicBezTo>
                  <a:pt x="4226" y="9515"/>
                  <a:pt x="4266" y="9570"/>
                  <a:pt x="4274" y="9639"/>
                </a:cubicBezTo>
                <a:cubicBezTo>
                  <a:pt x="4282" y="9721"/>
                  <a:pt x="4322" y="9803"/>
                  <a:pt x="4330" y="9817"/>
                </a:cubicBezTo>
                <a:cubicBezTo>
                  <a:pt x="4338" y="9831"/>
                  <a:pt x="4419" y="9913"/>
                  <a:pt x="4435" y="9803"/>
                </a:cubicBezTo>
                <a:cubicBezTo>
                  <a:pt x="4451" y="9680"/>
                  <a:pt x="4443" y="9597"/>
                  <a:pt x="4467" y="9501"/>
                </a:cubicBezTo>
                <a:cubicBezTo>
                  <a:pt x="4491" y="9405"/>
                  <a:pt x="4467" y="9391"/>
                  <a:pt x="4531" y="9391"/>
                </a:cubicBezTo>
                <a:cubicBezTo>
                  <a:pt x="4595" y="9391"/>
                  <a:pt x="4675" y="9391"/>
                  <a:pt x="4707" y="9391"/>
                </a:cubicBezTo>
                <a:cubicBezTo>
                  <a:pt x="4747" y="9405"/>
                  <a:pt x="4803" y="9432"/>
                  <a:pt x="4827" y="9405"/>
                </a:cubicBezTo>
                <a:cubicBezTo>
                  <a:pt x="4851" y="9377"/>
                  <a:pt x="4899" y="9295"/>
                  <a:pt x="4947" y="9364"/>
                </a:cubicBezTo>
                <a:cubicBezTo>
                  <a:pt x="4987" y="9419"/>
                  <a:pt x="5019" y="9515"/>
                  <a:pt x="5027" y="9570"/>
                </a:cubicBezTo>
                <a:cubicBezTo>
                  <a:pt x="5035" y="9625"/>
                  <a:pt x="5019" y="9652"/>
                  <a:pt x="5019" y="9694"/>
                </a:cubicBezTo>
                <a:cubicBezTo>
                  <a:pt x="5027" y="9748"/>
                  <a:pt x="5076" y="9707"/>
                  <a:pt x="5116" y="9639"/>
                </a:cubicBezTo>
                <a:cubicBezTo>
                  <a:pt x="5156" y="9570"/>
                  <a:pt x="5220" y="9501"/>
                  <a:pt x="5212" y="9419"/>
                </a:cubicBezTo>
                <a:cubicBezTo>
                  <a:pt x="5212" y="9336"/>
                  <a:pt x="5188" y="9281"/>
                  <a:pt x="5228" y="9199"/>
                </a:cubicBezTo>
                <a:cubicBezTo>
                  <a:pt x="5268" y="9130"/>
                  <a:pt x="5420" y="8993"/>
                  <a:pt x="5436" y="8924"/>
                </a:cubicBezTo>
                <a:cubicBezTo>
                  <a:pt x="5452" y="8869"/>
                  <a:pt x="5428" y="8622"/>
                  <a:pt x="5428" y="8608"/>
                </a:cubicBezTo>
                <a:cubicBezTo>
                  <a:pt x="5420" y="8594"/>
                  <a:pt x="5460" y="8526"/>
                  <a:pt x="5500" y="8677"/>
                </a:cubicBezTo>
                <a:cubicBezTo>
                  <a:pt x="5548" y="8814"/>
                  <a:pt x="5596" y="8855"/>
                  <a:pt x="5644" y="8897"/>
                </a:cubicBezTo>
                <a:cubicBezTo>
                  <a:pt x="5692" y="8938"/>
                  <a:pt x="5668" y="9089"/>
                  <a:pt x="5644" y="9199"/>
                </a:cubicBezTo>
                <a:cubicBezTo>
                  <a:pt x="5620" y="9309"/>
                  <a:pt x="5620" y="9377"/>
                  <a:pt x="5580" y="9336"/>
                </a:cubicBezTo>
                <a:cubicBezTo>
                  <a:pt x="5532" y="9281"/>
                  <a:pt x="5444" y="9268"/>
                  <a:pt x="5412" y="9295"/>
                </a:cubicBezTo>
                <a:cubicBezTo>
                  <a:pt x="5380" y="9323"/>
                  <a:pt x="5348" y="9350"/>
                  <a:pt x="5364" y="9405"/>
                </a:cubicBezTo>
                <a:cubicBezTo>
                  <a:pt x="5380" y="9474"/>
                  <a:pt x="5388" y="9501"/>
                  <a:pt x="5364" y="9570"/>
                </a:cubicBezTo>
                <a:cubicBezTo>
                  <a:pt x="5340" y="9639"/>
                  <a:pt x="5380" y="9735"/>
                  <a:pt x="5412" y="9762"/>
                </a:cubicBezTo>
                <a:cubicBezTo>
                  <a:pt x="5452" y="9803"/>
                  <a:pt x="5556" y="9817"/>
                  <a:pt x="5580" y="9762"/>
                </a:cubicBezTo>
                <a:cubicBezTo>
                  <a:pt x="5596" y="9707"/>
                  <a:pt x="5652" y="9501"/>
                  <a:pt x="5692" y="9556"/>
                </a:cubicBezTo>
                <a:cubicBezTo>
                  <a:pt x="5733" y="9611"/>
                  <a:pt x="5781" y="9666"/>
                  <a:pt x="5805" y="9611"/>
                </a:cubicBezTo>
                <a:cubicBezTo>
                  <a:pt x="5829" y="9570"/>
                  <a:pt x="5901" y="9652"/>
                  <a:pt x="5957" y="9597"/>
                </a:cubicBezTo>
                <a:cubicBezTo>
                  <a:pt x="6013" y="9542"/>
                  <a:pt x="6101" y="9515"/>
                  <a:pt x="6165" y="9597"/>
                </a:cubicBezTo>
                <a:cubicBezTo>
                  <a:pt x="6237" y="9666"/>
                  <a:pt x="6261" y="9790"/>
                  <a:pt x="6293" y="9694"/>
                </a:cubicBezTo>
                <a:cubicBezTo>
                  <a:pt x="6317" y="9611"/>
                  <a:pt x="6341" y="9584"/>
                  <a:pt x="6365" y="9556"/>
                </a:cubicBezTo>
                <a:cubicBezTo>
                  <a:pt x="6389" y="9542"/>
                  <a:pt x="6486" y="9556"/>
                  <a:pt x="6502" y="9597"/>
                </a:cubicBezTo>
                <a:cubicBezTo>
                  <a:pt x="6510" y="9639"/>
                  <a:pt x="6486" y="9666"/>
                  <a:pt x="6462" y="9707"/>
                </a:cubicBezTo>
                <a:cubicBezTo>
                  <a:pt x="6438" y="9762"/>
                  <a:pt x="6422" y="9790"/>
                  <a:pt x="6414" y="9831"/>
                </a:cubicBezTo>
                <a:cubicBezTo>
                  <a:pt x="6406" y="9858"/>
                  <a:pt x="6357" y="9831"/>
                  <a:pt x="6365" y="9858"/>
                </a:cubicBezTo>
                <a:cubicBezTo>
                  <a:pt x="6373" y="9900"/>
                  <a:pt x="6422" y="10051"/>
                  <a:pt x="6470" y="9996"/>
                </a:cubicBezTo>
                <a:cubicBezTo>
                  <a:pt x="6518" y="9941"/>
                  <a:pt x="6518" y="9913"/>
                  <a:pt x="6582" y="9913"/>
                </a:cubicBezTo>
                <a:cubicBezTo>
                  <a:pt x="6646" y="9913"/>
                  <a:pt x="6678" y="9941"/>
                  <a:pt x="6702" y="9996"/>
                </a:cubicBezTo>
                <a:cubicBezTo>
                  <a:pt x="6718" y="10037"/>
                  <a:pt x="6742" y="10106"/>
                  <a:pt x="6782" y="10064"/>
                </a:cubicBezTo>
                <a:cubicBezTo>
                  <a:pt x="6822" y="10037"/>
                  <a:pt x="6870" y="10037"/>
                  <a:pt x="6894" y="10023"/>
                </a:cubicBezTo>
                <a:cubicBezTo>
                  <a:pt x="6926" y="10010"/>
                  <a:pt x="6934" y="9941"/>
                  <a:pt x="6982" y="10010"/>
                </a:cubicBezTo>
                <a:cubicBezTo>
                  <a:pt x="7030" y="10078"/>
                  <a:pt x="7006" y="10133"/>
                  <a:pt x="6966" y="10188"/>
                </a:cubicBezTo>
                <a:cubicBezTo>
                  <a:pt x="6934" y="10257"/>
                  <a:pt x="6950" y="10326"/>
                  <a:pt x="6974" y="10353"/>
                </a:cubicBezTo>
                <a:cubicBezTo>
                  <a:pt x="6990" y="10367"/>
                  <a:pt x="7030" y="10284"/>
                  <a:pt x="7030" y="10243"/>
                </a:cubicBezTo>
                <a:cubicBezTo>
                  <a:pt x="7022" y="10188"/>
                  <a:pt x="7095" y="10229"/>
                  <a:pt x="7127" y="10257"/>
                </a:cubicBezTo>
                <a:cubicBezTo>
                  <a:pt x="7151" y="10284"/>
                  <a:pt x="7199" y="10147"/>
                  <a:pt x="7175" y="10064"/>
                </a:cubicBezTo>
                <a:cubicBezTo>
                  <a:pt x="7159" y="9982"/>
                  <a:pt x="7175" y="9900"/>
                  <a:pt x="7191" y="9845"/>
                </a:cubicBezTo>
                <a:cubicBezTo>
                  <a:pt x="7199" y="9776"/>
                  <a:pt x="7175" y="9721"/>
                  <a:pt x="7135" y="9666"/>
                </a:cubicBezTo>
                <a:cubicBezTo>
                  <a:pt x="7095" y="9597"/>
                  <a:pt x="7062" y="9542"/>
                  <a:pt x="7079" y="9446"/>
                </a:cubicBezTo>
                <a:cubicBezTo>
                  <a:pt x="7095" y="9350"/>
                  <a:pt x="7159" y="9240"/>
                  <a:pt x="7191" y="9323"/>
                </a:cubicBezTo>
                <a:cubicBezTo>
                  <a:pt x="7223" y="9405"/>
                  <a:pt x="7255" y="9597"/>
                  <a:pt x="7247" y="9652"/>
                </a:cubicBezTo>
                <a:cubicBezTo>
                  <a:pt x="7247" y="9721"/>
                  <a:pt x="7247" y="9790"/>
                  <a:pt x="7287" y="9790"/>
                </a:cubicBezTo>
                <a:cubicBezTo>
                  <a:pt x="7319" y="9776"/>
                  <a:pt x="7359" y="9831"/>
                  <a:pt x="7383" y="9886"/>
                </a:cubicBezTo>
                <a:cubicBezTo>
                  <a:pt x="7407" y="9941"/>
                  <a:pt x="7479" y="9927"/>
                  <a:pt x="7543" y="10051"/>
                </a:cubicBezTo>
                <a:cubicBezTo>
                  <a:pt x="7599" y="10188"/>
                  <a:pt x="7591" y="10216"/>
                  <a:pt x="7631" y="10326"/>
                </a:cubicBezTo>
                <a:cubicBezTo>
                  <a:pt x="7671" y="10435"/>
                  <a:pt x="7719" y="10449"/>
                  <a:pt x="7760" y="10545"/>
                </a:cubicBezTo>
                <a:cubicBezTo>
                  <a:pt x="7792" y="10655"/>
                  <a:pt x="7824" y="10710"/>
                  <a:pt x="7840" y="10834"/>
                </a:cubicBezTo>
                <a:cubicBezTo>
                  <a:pt x="7856" y="10958"/>
                  <a:pt x="7872" y="11081"/>
                  <a:pt x="7904" y="10999"/>
                </a:cubicBezTo>
                <a:cubicBezTo>
                  <a:pt x="7936" y="10930"/>
                  <a:pt x="7992" y="10889"/>
                  <a:pt x="7984" y="10779"/>
                </a:cubicBezTo>
                <a:cubicBezTo>
                  <a:pt x="7968" y="10683"/>
                  <a:pt x="7968" y="10504"/>
                  <a:pt x="7976" y="10435"/>
                </a:cubicBezTo>
                <a:cubicBezTo>
                  <a:pt x="7976" y="10367"/>
                  <a:pt x="7936" y="10243"/>
                  <a:pt x="7904" y="10271"/>
                </a:cubicBezTo>
                <a:cubicBezTo>
                  <a:pt x="7872" y="10284"/>
                  <a:pt x="7832" y="10229"/>
                  <a:pt x="7872" y="10161"/>
                </a:cubicBezTo>
                <a:cubicBezTo>
                  <a:pt x="7904" y="10092"/>
                  <a:pt x="7960" y="10092"/>
                  <a:pt x="7968" y="10023"/>
                </a:cubicBezTo>
                <a:cubicBezTo>
                  <a:pt x="7976" y="9941"/>
                  <a:pt x="7984" y="9858"/>
                  <a:pt x="8008" y="9803"/>
                </a:cubicBezTo>
                <a:cubicBezTo>
                  <a:pt x="8024" y="9748"/>
                  <a:pt x="7952" y="9762"/>
                  <a:pt x="7960" y="9639"/>
                </a:cubicBezTo>
                <a:cubicBezTo>
                  <a:pt x="7968" y="9515"/>
                  <a:pt x="7992" y="9432"/>
                  <a:pt x="8056" y="9419"/>
                </a:cubicBezTo>
                <a:cubicBezTo>
                  <a:pt x="8120" y="9405"/>
                  <a:pt x="8160" y="9377"/>
                  <a:pt x="8192" y="9309"/>
                </a:cubicBezTo>
                <a:cubicBezTo>
                  <a:pt x="8224" y="9240"/>
                  <a:pt x="8360" y="8952"/>
                  <a:pt x="8376" y="8842"/>
                </a:cubicBezTo>
                <a:cubicBezTo>
                  <a:pt x="8400" y="8732"/>
                  <a:pt x="8425" y="8635"/>
                  <a:pt x="8457" y="8718"/>
                </a:cubicBezTo>
                <a:cubicBezTo>
                  <a:pt x="8489" y="8787"/>
                  <a:pt x="8537" y="8800"/>
                  <a:pt x="8593" y="8800"/>
                </a:cubicBezTo>
                <a:cubicBezTo>
                  <a:pt x="8649" y="8800"/>
                  <a:pt x="8713" y="8924"/>
                  <a:pt x="8713" y="8993"/>
                </a:cubicBezTo>
                <a:cubicBezTo>
                  <a:pt x="8721" y="9075"/>
                  <a:pt x="8697" y="9185"/>
                  <a:pt x="8665" y="9281"/>
                </a:cubicBezTo>
                <a:cubicBezTo>
                  <a:pt x="8633" y="9377"/>
                  <a:pt x="8521" y="9529"/>
                  <a:pt x="8529" y="9597"/>
                </a:cubicBezTo>
                <a:cubicBezTo>
                  <a:pt x="8537" y="9680"/>
                  <a:pt x="8585" y="9721"/>
                  <a:pt x="8585" y="9817"/>
                </a:cubicBezTo>
                <a:cubicBezTo>
                  <a:pt x="8577" y="9900"/>
                  <a:pt x="8545" y="10147"/>
                  <a:pt x="8513" y="10216"/>
                </a:cubicBezTo>
                <a:cubicBezTo>
                  <a:pt x="8473" y="10284"/>
                  <a:pt x="8489" y="10408"/>
                  <a:pt x="8473" y="10504"/>
                </a:cubicBezTo>
                <a:cubicBezTo>
                  <a:pt x="8457" y="10600"/>
                  <a:pt x="8400" y="10752"/>
                  <a:pt x="8400" y="10779"/>
                </a:cubicBezTo>
                <a:cubicBezTo>
                  <a:pt x="8400" y="10806"/>
                  <a:pt x="8433" y="10985"/>
                  <a:pt x="8449" y="11026"/>
                </a:cubicBezTo>
                <a:cubicBezTo>
                  <a:pt x="8465" y="11081"/>
                  <a:pt x="8489" y="11219"/>
                  <a:pt x="8449" y="11260"/>
                </a:cubicBezTo>
                <a:cubicBezTo>
                  <a:pt x="8416" y="11287"/>
                  <a:pt x="8408" y="11356"/>
                  <a:pt x="8408" y="11466"/>
                </a:cubicBezTo>
                <a:cubicBezTo>
                  <a:pt x="8400" y="11576"/>
                  <a:pt x="8328" y="11590"/>
                  <a:pt x="8304" y="11631"/>
                </a:cubicBezTo>
                <a:cubicBezTo>
                  <a:pt x="8280" y="11672"/>
                  <a:pt x="8256" y="11686"/>
                  <a:pt x="8208" y="11768"/>
                </a:cubicBezTo>
                <a:cubicBezTo>
                  <a:pt x="8168" y="11864"/>
                  <a:pt x="8072" y="11933"/>
                  <a:pt x="8024" y="11933"/>
                </a:cubicBezTo>
                <a:cubicBezTo>
                  <a:pt x="7984" y="11933"/>
                  <a:pt x="7976" y="11947"/>
                  <a:pt x="7920" y="11878"/>
                </a:cubicBezTo>
                <a:cubicBezTo>
                  <a:pt x="7864" y="11823"/>
                  <a:pt x="7848" y="11796"/>
                  <a:pt x="7824" y="11906"/>
                </a:cubicBezTo>
                <a:cubicBezTo>
                  <a:pt x="7800" y="12016"/>
                  <a:pt x="7856" y="12002"/>
                  <a:pt x="7880" y="12057"/>
                </a:cubicBezTo>
                <a:cubicBezTo>
                  <a:pt x="7904" y="12126"/>
                  <a:pt x="7952" y="12126"/>
                  <a:pt x="7960" y="12167"/>
                </a:cubicBezTo>
                <a:cubicBezTo>
                  <a:pt x="7976" y="12222"/>
                  <a:pt x="8032" y="12139"/>
                  <a:pt x="8056" y="12208"/>
                </a:cubicBezTo>
                <a:cubicBezTo>
                  <a:pt x="8072" y="12277"/>
                  <a:pt x="8112" y="12318"/>
                  <a:pt x="8152" y="12263"/>
                </a:cubicBezTo>
                <a:cubicBezTo>
                  <a:pt x="8200" y="12194"/>
                  <a:pt x="8192" y="12126"/>
                  <a:pt x="8240" y="12126"/>
                </a:cubicBezTo>
                <a:cubicBezTo>
                  <a:pt x="8280" y="12126"/>
                  <a:pt x="8425" y="12029"/>
                  <a:pt x="8425" y="11933"/>
                </a:cubicBezTo>
                <a:cubicBezTo>
                  <a:pt x="8433" y="11837"/>
                  <a:pt x="8473" y="11796"/>
                  <a:pt x="8513" y="11755"/>
                </a:cubicBezTo>
                <a:cubicBezTo>
                  <a:pt x="8553" y="11700"/>
                  <a:pt x="8553" y="11617"/>
                  <a:pt x="8569" y="11521"/>
                </a:cubicBezTo>
                <a:cubicBezTo>
                  <a:pt x="8593" y="11439"/>
                  <a:pt x="8593" y="11274"/>
                  <a:pt x="8601" y="11205"/>
                </a:cubicBezTo>
                <a:cubicBezTo>
                  <a:pt x="8601" y="11136"/>
                  <a:pt x="8681" y="11081"/>
                  <a:pt x="8705" y="11081"/>
                </a:cubicBezTo>
                <a:cubicBezTo>
                  <a:pt x="8729" y="11081"/>
                  <a:pt x="8825" y="11040"/>
                  <a:pt x="8833" y="11109"/>
                </a:cubicBezTo>
                <a:cubicBezTo>
                  <a:pt x="8849" y="11177"/>
                  <a:pt x="8857" y="11232"/>
                  <a:pt x="8873" y="11274"/>
                </a:cubicBezTo>
                <a:cubicBezTo>
                  <a:pt x="8889" y="11315"/>
                  <a:pt x="8905" y="11370"/>
                  <a:pt x="8889" y="11439"/>
                </a:cubicBezTo>
                <a:cubicBezTo>
                  <a:pt x="8873" y="11494"/>
                  <a:pt x="8841" y="11603"/>
                  <a:pt x="8841" y="11700"/>
                </a:cubicBezTo>
                <a:cubicBezTo>
                  <a:pt x="8841" y="11796"/>
                  <a:pt x="8841" y="11864"/>
                  <a:pt x="8921" y="11892"/>
                </a:cubicBezTo>
                <a:cubicBezTo>
                  <a:pt x="9001" y="11906"/>
                  <a:pt x="9049" y="11878"/>
                  <a:pt x="9017" y="11837"/>
                </a:cubicBezTo>
                <a:cubicBezTo>
                  <a:pt x="8993" y="11796"/>
                  <a:pt x="8857" y="11823"/>
                  <a:pt x="8873" y="11700"/>
                </a:cubicBezTo>
                <a:cubicBezTo>
                  <a:pt x="8889" y="11590"/>
                  <a:pt x="8897" y="11562"/>
                  <a:pt x="8945" y="11548"/>
                </a:cubicBezTo>
                <a:cubicBezTo>
                  <a:pt x="8993" y="11535"/>
                  <a:pt x="8977" y="11466"/>
                  <a:pt x="8977" y="11384"/>
                </a:cubicBezTo>
                <a:cubicBezTo>
                  <a:pt x="8969" y="11315"/>
                  <a:pt x="8961" y="11191"/>
                  <a:pt x="8969" y="11150"/>
                </a:cubicBezTo>
                <a:cubicBezTo>
                  <a:pt x="8977" y="11109"/>
                  <a:pt x="8873" y="11040"/>
                  <a:pt x="8825" y="10971"/>
                </a:cubicBezTo>
                <a:cubicBezTo>
                  <a:pt x="8785" y="10889"/>
                  <a:pt x="8729" y="10889"/>
                  <a:pt x="8705" y="10930"/>
                </a:cubicBezTo>
                <a:cubicBezTo>
                  <a:pt x="8681" y="10985"/>
                  <a:pt x="8673" y="10875"/>
                  <a:pt x="8601" y="10903"/>
                </a:cubicBezTo>
                <a:cubicBezTo>
                  <a:pt x="8521" y="10916"/>
                  <a:pt x="8569" y="10848"/>
                  <a:pt x="8585" y="10779"/>
                </a:cubicBezTo>
                <a:cubicBezTo>
                  <a:pt x="8601" y="10710"/>
                  <a:pt x="8529" y="10614"/>
                  <a:pt x="8545" y="10559"/>
                </a:cubicBezTo>
                <a:cubicBezTo>
                  <a:pt x="8561" y="10504"/>
                  <a:pt x="8617" y="10353"/>
                  <a:pt x="8649" y="10284"/>
                </a:cubicBezTo>
                <a:cubicBezTo>
                  <a:pt x="8681" y="10202"/>
                  <a:pt x="8697" y="10078"/>
                  <a:pt x="8689" y="9982"/>
                </a:cubicBezTo>
                <a:cubicBezTo>
                  <a:pt x="8673" y="9886"/>
                  <a:pt x="8673" y="9748"/>
                  <a:pt x="8657" y="9694"/>
                </a:cubicBezTo>
                <a:cubicBezTo>
                  <a:pt x="8633" y="9652"/>
                  <a:pt x="8665" y="9597"/>
                  <a:pt x="8689" y="9556"/>
                </a:cubicBezTo>
                <a:cubicBezTo>
                  <a:pt x="8713" y="9515"/>
                  <a:pt x="8785" y="9419"/>
                  <a:pt x="8825" y="9377"/>
                </a:cubicBezTo>
                <a:cubicBezTo>
                  <a:pt x="8865" y="9336"/>
                  <a:pt x="8905" y="9323"/>
                  <a:pt x="8905" y="9254"/>
                </a:cubicBezTo>
                <a:cubicBezTo>
                  <a:pt x="8897" y="9171"/>
                  <a:pt x="8881" y="9020"/>
                  <a:pt x="8913" y="8979"/>
                </a:cubicBezTo>
                <a:cubicBezTo>
                  <a:pt x="8937" y="8952"/>
                  <a:pt x="8969" y="9006"/>
                  <a:pt x="8961" y="9130"/>
                </a:cubicBezTo>
                <a:cubicBezTo>
                  <a:pt x="8953" y="9240"/>
                  <a:pt x="8953" y="9350"/>
                  <a:pt x="8921" y="9432"/>
                </a:cubicBezTo>
                <a:cubicBezTo>
                  <a:pt x="8881" y="9501"/>
                  <a:pt x="8889" y="9625"/>
                  <a:pt x="8873" y="9694"/>
                </a:cubicBezTo>
                <a:cubicBezTo>
                  <a:pt x="8865" y="9748"/>
                  <a:pt x="8881" y="9803"/>
                  <a:pt x="8913" y="9845"/>
                </a:cubicBezTo>
                <a:cubicBezTo>
                  <a:pt x="8937" y="9886"/>
                  <a:pt x="8993" y="9913"/>
                  <a:pt x="9041" y="9941"/>
                </a:cubicBezTo>
                <a:cubicBezTo>
                  <a:pt x="9089" y="9968"/>
                  <a:pt x="9081" y="10010"/>
                  <a:pt x="9106" y="10064"/>
                </a:cubicBezTo>
                <a:cubicBezTo>
                  <a:pt x="9138" y="10133"/>
                  <a:pt x="9194" y="10064"/>
                  <a:pt x="9138" y="9968"/>
                </a:cubicBezTo>
                <a:cubicBezTo>
                  <a:pt x="9089" y="9872"/>
                  <a:pt x="9033" y="9845"/>
                  <a:pt x="8993" y="9776"/>
                </a:cubicBezTo>
                <a:cubicBezTo>
                  <a:pt x="8953" y="9694"/>
                  <a:pt x="8937" y="9556"/>
                  <a:pt x="8969" y="9487"/>
                </a:cubicBezTo>
                <a:cubicBezTo>
                  <a:pt x="9009" y="9432"/>
                  <a:pt x="9073" y="9474"/>
                  <a:pt x="9081" y="9570"/>
                </a:cubicBezTo>
                <a:cubicBezTo>
                  <a:pt x="9089" y="9652"/>
                  <a:pt x="9194" y="9666"/>
                  <a:pt x="9170" y="9570"/>
                </a:cubicBezTo>
                <a:cubicBezTo>
                  <a:pt x="9146" y="9487"/>
                  <a:pt x="9073" y="9432"/>
                  <a:pt x="9146" y="9377"/>
                </a:cubicBezTo>
                <a:cubicBezTo>
                  <a:pt x="9226" y="9336"/>
                  <a:pt x="9338" y="9323"/>
                  <a:pt x="9370" y="9432"/>
                </a:cubicBezTo>
                <a:cubicBezTo>
                  <a:pt x="9402" y="9556"/>
                  <a:pt x="9442" y="9666"/>
                  <a:pt x="9482" y="9721"/>
                </a:cubicBezTo>
                <a:cubicBezTo>
                  <a:pt x="9514" y="9776"/>
                  <a:pt x="9602" y="9707"/>
                  <a:pt x="9634" y="9776"/>
                </a:cubicBezTo>
                <a:cubicBezTo>
                  <a:pt x="9658" y="9831"/>
                  <a:pt x="9658" y="9858"/>
                  <a:pt x="9610" y="9968"/>
                </a:cubicBezTo>
                <a:cubicBezTo>
                  <a:pt x="9570" y="10092"/>
                  <a:pt x="9554" y="10147"/>
                  <a:pt x="9570" y="10188"/>
                </a:cubicBezTo>
                <a:cubicBezTo>
                  <a:pt x="9586" y="10229"/>
                  <a:pt x="9626" y="10147"/>
                  <a:pt x="9610" y="10298"/>
                </a:cubicBezTo>
                <a:cubicBezTo>
                  <a:pt x="9594" y="10449"/>
                  <a:pt x="9562" y="10545"/>
                  <a:pt x="9586" y="10614"/>
                </a:cubicBezTo>
                <a:cubicBezTo>
                  <a:pt x="9610" y="10697"/>
                  <a:pt x="9626" y="10490"/>
                  <a:pt x="9650" y="10463"/>
                </a:cubicBezTo>
                <a:cubicBezTo>
                  <a:pt x="9674" y="10435"/>
                  <a:pt x="9650" y="10229"/>
                  <a:pt x="9642" y="10147"/>
                </a:cubicBezTo>
                <a:cubicBezTo>
                  <a:pt x="9634" y="10064"/>
                  <a:pt x="9658" y="9996"/>
                  <a:pt x="9690" y="9900"/>
                </a:cubicBezTo>
                <a:cubicBezTo>
                  <a:pt x="9722" y="9817"/>
                  <a:pt x="9634" y="9639"/>
                  <a:pt x="9594" y="9570"/>
                </a:cubicBezTo>
                <a:cubicBezTo>
                  <a:pt x="9554" y="9487"/>
                  <a:pt x="9474" y="9405"/>
                  <a:pt x="9450" y="9295"/>
                </a:cubicBezTo>
                <a:cubicBezTo>
                  <a:pt x="9434" y="9185"/>
                  <a:pt x="9498" y="9130"/>
                  <a:pt x="9458" y="9006"/>
                </a:cubicBezTo>
                <a:cubicBezTo>
                  <a:pt x="9410" y="8869"/>
                  <a:pt x="9434" y="8718"/>
                  <a:pt x="9530" y="8718"/>
                </a:cubicBezTo>
                <a:cubicBezTo>
                  <a:pt x="9634" y="8732"/>
                  <a:pt x="9754" y="8745"/>
                  <a:pt x="9803" y="8732"/>
                </a:cubicBezTo>
                <a:cubicBezTo>
                  <a:pt x="9851" y="8718"/>
                  <a:pt x="9883" y="8690"/>
                  <a:pt x="10011" y="8663"/>
                </a:cubicBezTo>
                <a:cubicBezTo>
                  <a:pt x="10139" y="8635"/>
                  <a:pt x="10051" y="8498"/>
                  <a:pt x="10027" y="8498"/>
                </a:cubicBezTo>
                <a:cubicBezTo>
                  <a:pt x="10003" y="8484"/>
                  <a:pt x="9939" y="8347"/>
                  <a:pt x="9979" y="8347"/>
                </a:cubicBezTo>
                <a:cubicBezTo>
                  <a:pt x="10027" y="8347"/>
                  <a:pt x="10011" y="8306"/>
                  <a:pt x="9979" y="8251"/>
                </a:cubicBezTo>
                <a:cubicBezTo>
                  <a:pt x="9947" y="8196"/>
                  <a:pt x="9987" y="8113"/>
                  <a:pt x="10003" y="8141"/>
                </a:cubicBezTo>
                <a:cubicBezTo>
                  <a:pt x="10027" y="8182"/>
                  <a:pt x="10099" y="8168"/>
                  <a:pt x="10091" y="8086"/>
                </a:cubicBezTo>
                <a:cubicBezTo>
                  <a:pt x="10083" y="8017"/>
                  <a:pt x="10035" y="7907"/>
                  <a:pt x="10091" y="7907"/>
                </a:cubicBezTo>
                <a:cubicBezTo>
                  <a:pt x="10155" y="7907"/>
                  <a:pt x="10171" y="7990"/>
                  <a:pt x="10211" y="7907"/>
                </a:cubicBezTo>
                <a:cubicBezTo>
                  <a:pt x="10251" y="7825"/>
                  <a:pt x="10307" y="7701"/>
                  <a:pt x="10363" y="7701"/>
                </a:cubicBezTo>
                <a:cubicBezTo>
                  <a:pt x="10419" y="7715"/>
                  <a:pt x="10500" y="7619"/>
                  <a:pt x="10540" y="7605"/>
                </a:cubicBezTo>
                <a:cubicBezTo>
                  <a:pt x="10580" y="7591"/>
                  <a:pt x="10508" y="7509"/>
                  <a:pt x="10548" y="7454"/>
                </a:cubicBezTo>
                <a:cubicBezTo>
                  <a:pt x="10596" y="7385"/>
                  <a:pt x="10756" y="7316"/>
                  <a:pt x="10780" y="7385"/>
                </a:cubicBezTo>
                <a:cubicBezTo>
                  <a:pt x="10804" y="7454"/>
                  <a:pt x="10860" y="7509"/>
                  <a:pt x="10900" y="7468"/>
                </a:cubicBezTo>
                <a:cubicBezTo>
                  <a:pt x="10932" y="7413"/>
                  <a:pt x="10964" y="7330"/>
                  <a:pt x="10996" y="7303"/>
                </a:cubicBezTo>
                <a:cubicBezTo>
                  <a:pt x="11028" y="7289"/>
                  <a:pt x="11036" y="7261"/>
                  <a:pt x="11028" y="7193"/>
                </a:cubicBezTo>
                <a:cubicBezTo>
                  <a:pt x="11020" y="7124"/>
                  <a:pt x="11068" y="7110"/>
                  <a:pt x="11100" y="7110"/>
                </a:cubicBezTo>
                <a:cubicBezTo>
                  <a:pt x="11133" y="7097"/>
                  <a:pt x="11189" y="7083"/>
                  <a:pt x="11165" y="7000"/>
                </a:cubicBezTo>
                <a:cubicBezTo>
                  <a:pt x="11141" y="6932"/>
                  <a:pt x="11125" y="6932"/>
                  <a:pt x="11165" y="6781"/>
                </a:cubicBezTo>
                <a:cubicBezTo>
                  <a:pt x="11205" y="6616"/>
                  <a:pt x="11213" y="6506"/>
                  <a:pt x="11277" y="6423"/>
                </a:cubicBezTo>
                <a:cubicBezTo>
                  <a:pt x="11333" y="6341"/>
                  <a:pt x="11389" y="6341"/>
                  <a:pt x="11445" y="6410"/>
                </a:cubicBezTo>
                <a:cubicBezTo>
                  <a:pt x="11501" y="6464"/>
                  <a:pt x="11509" y="6478"/>
                  <a:pt x="11445" y="6561"/>
                </a:cubicBezTo>
                <a:cubicBezTo>
                  <a:pt x="11389" y="6657"/>
                  <a:pt x="11477" y="6657"/>
                  <a:pt x="11501" y="6643"/>
                </a:cubicBezTo>
                <a:cubicBezTo>
                  <a:pt x="11525" y="6616"/>
                  <a:pt x="11605" y="6643"/>
                  <a:pt x="11621" y="6657"/>
                </a:cubicBezTo>
                <a:cubicBezTo>
                  <a:pt x="11637" y="6657"/>
                  <a:pt x="11605" y="6849"/>
                  <a:pt x="11589" y="6890"/>
                </a:cubicBezTo>
                <a:cubicBezTo>
                  <a:pt x="11573" y="6932"/>
                  <a:pt x="11637" y="6959"/>
                  <a:pt x="11677" y="6890"/>
                </a:cubicBezTo>
                <a:cubicBezTo>
                  <a:pt x="11717" y="6822"/>
                  <a:pt x="11677" y="6767"/>
                  <a:pt x="11733" y="6739"/>
                </a:cubicBezTo>
                <a:cubicBezTo>
                  <a:pt x="11789" y="6712"/>
                  <a:pt x="11862" y="6726"/>
                  <a:pt x="11894" y="6671"/>
                </a:cubicBezTo>
                <a:cubicBezTo>
                  <a:pt x="11926" y="6616"/>
                  <a:pt x="11950" y="6629"/>
                  <a:pt x="11998" y="6726"/>
                </a:cubicBezTo>
                <a:cubicBezTo>
                  <a:pt x="12046" y="6808"/>
                  <a:pt x="12094" y="6835"/>
                  <a:pt x="12118" y="6849"/>
                </a:cubicBezTo>
                <a:cubicBezTo>
                  <a:pt x="12142" y="6863"/>
                  <a:pt x="12198" y="6959"/>
                  <a:pt x="12206" y="6987"/>
                </a:cubicBezTo>
                <a:cubicBezTo>
                  <a:pt x="12214" y="7028"/>
                  <a:pt x="12222" y="7055"/>
                  <a:pt x="12230" y="7138"/>
                </a:cubicBezTo>
                <a:cubicBezTo>
                  <a:pt x="12238" y="7206"/>
                  <a:pt x="12254" y="7138"/>
                  <a:pt x="12262" y="7289"/>
                </a:cubicBezTo>
                <a:cubicBezTo>
                  <a:pt x="12270" y="7426"/>
                  <a:pt x="12254" y="7495"/>
                  <a:pt x="12222" y="7550"/>
                </a:cubicBezTo>
                <a:cubicBezTo>
                  <a:pt x="12182" y="7605"/>
                  <a:pt x="12190" y="7646"/>
                  <a:pt x="12174" y="7701"/>
                </a:cubicBezTo>
                <a:cubicBezTo>
                  <a:pt x="12158" y="7770"/>
                  <a:pt x="12150" y="7742"/>
                  <a:pt x="12110" y="7839"/>
                </a:cubicBezTo>
                <a:cubicBezTo>
                  <a:pt x="12070" y="7935"/>
                  <a:pt x="12078" y="7948"/>
                  <a:pt x="12062" y="8031"/>
                </a:cubicBezTo>
                <a:cubicBezTo>
                  <a:pt x="12046" y="8127"/>
                  <a:pt x="12030" y="8196"/>
                  <a:pt x="12022" y="8237"/>
                </a:cubicBezTo>
                <a:cubicBezTo>
                  <a:pt x="12014" y="8278"/>
                  <a:pt x="11998" y="8319"/>
                  <a:pt x="11974" y="8374"/>
                </a:cubicBezTo>
                <a:cubicBezTo>
                  <a:pt x="11950" y="8429"/>
                  <a:pt x="11934" y="8484"/>
                  <a:pt x="11910" y="8539"/>
                </a:cubicBezTo>
                <a:cubicBezTo>
                  <a:pt x="11886" y="8594"/>
                  <a:pt x="11870" y="8622"/>
                  <a:pt x="11862" y="8663"/>
                </a:cubicBezTo>
                <a:cubicBezTo>
                  <a:pt x="11846" y="8704"/>
                  <a:pt x="11830" y="8718"/>
                  <a:pt x="11814" y="8759"/>
                </a:cubicBezTo>
                <a:cubicBezTo>
                  <a:pt x="11806" y="8787"/>
                  <a:pt x="11870" y="8745"/>
                  <a:pt x="11910" y="8704"/>
                </a:cubicBezTo>
                <a:cubicBezTo>
                  <a:pt x="11942" y="8663"/>
                  <a:pt x="11982" y="8608"/>
                  <a:pt x="12006" y="8594"/>
                </a:cubicBezTo>
                <a:cubicBezTo>
                  <a:pt x="12038" y="8567"/>
                  <a:pt x="12126" y="8457"/>
                  <a:pt x="12158" y="8388"/>
                </a:cubicBezTo>
                <a:cubicBezTo>
                  <a:pt x="12182" y="8319"/>
                  <a:pt x="12126" y="8361"/>
                  <a:pt x="12102" y="8347"/>
                </a:cubicBezTo>
                <a:cubicBezTo>
                  <a:pt x="12070" y="8347"/>
                  <a:pt x="12070" y="8223"/>
                  <a:pt x="12078" y="8196"/>
                </a:cubicBezTo>
                <a:cubicBezTo>
                  <a:pt x="12094" y="8155"/>
                  <a:pt x="12134" y="8182"/>
                  <a:pt x="12166" y="8155"/>
                </a:cubicBezTo>
                <a:cubicBezTo>
                  <a:pt x="12190" y="8113"/>
                  <a:pt x="12222" y="8086"/>
                  <a:pt x="12230" y="8155"/>
                </a:cubicBezTo>
                <a:cubicBezTo>
                  <a:pt x="12246" y="8210"/>
                  <a:pt x="12286" y="8251"/>
                  <a:pt x="12318" y="8196"/>
                </a:cubicBezTo>
                <a:cubicBezTo>
                  <a:pt x="12350" y="8155"/>
                  <a:pt x="12350" y="8058"/>
                  <a:pt x="12374" y="8086"/>
                </a:cubicBezTo>
                <a:cubicBezTo>
                  <a:pt x="12406" y="8100"/>
                  <a:pt x="12414" y="8210"/>
                  <a:pt x="12430" y="8223"/>
                </a:cubicBezTo>
                <a:cubicBezTo>
                  <a:pt x="12454" y="8223"/>
                  <a:pt x="12511" y="8155"/>
                  <a:pt x="12535" y="8100"/>
                </a:cubicBezTo>
                <a:cubicBezTo>
                  <a:pt x="12567" y="8058"/>
                  <a:pt x="12647" y="8031"/>
                  <a:pt x="12743" y="8003"/>
                </a:cubicBezTo>
                <a:cubicBezTo>
                  <a:pt x="12839" y="7962"/>
                  <a:pt x="12879" y="7907"/>
                  <a:pt x="12879" y="7976"/>
                </a:cubicBezTo>
                <a:cubicBezTo>
                  <a:pt x="12879" y="8031"/>
                  <a:pt x="12887" y="8086"/>
                  <a:pt x="12951" y="8127"/>
                </a:cubicBezTo>
                <a:cubicBezTo>
                  <a:pt x="13007" y="8168"/>
                  <a:pt x="13135" y="8086"/>
                  <a:pt x="13176" y="8031"/>
                </a:cubicBezTo>
                <a:cubicBezTo>
                  <a:pt x="13216" y="7976"/>
                  <a:pt x="13304" y="7990"/>
                  <a:pt x="13328" y="7935"/>
                </a:cubicBezTo>
                <a:cubicBezTo>
                  <a:pt x="13344" y="7866"/>
                  <a:pt x="13312" y="7797"/>
                  <a:pt x="13288" y="7770"/>
                </a:cubicBezTo>
                <a:cubicBezTo>
                  <a:pt x="13256" y="7729"/>
                  <a:pt x="13224" y="7632"/>
                  <a:pt x="13240" y="7564"/>
                </a:cubicBezTo>
                <a:cubicBezTo>
                  <a:pt x="13256" y="7495"/>
                  <a:pt x="13312" y="7413"/>
                  <a:pt x="13352" y="7454"/>
                </a:cubicBezTo>
                <a:cubicBezTo>
                  <a:pt x="13384" y="7495"/>
                  <a:pt x="13472" y="7495"/>
                  <a:pt x="13504" y="7454"/>
                </a:cubicBezTo>
                <a:cubicBezTo>
                  <a:pt x="13536" y="7413"/>
                  <a:pt x="13592" y="7344"/>
                  <a:pt x="13632" y="7358"/>
                </a:cubicBezTo>
                <a:cubicBezTo>
                  <a:pt x="13664" y="7385"/>
                  <a:pt x="13776" y="7399"/>
                  <a:pt x="13784" y="7454"/>
                </a:cubicBezTo>
                <a:cubicBezTo>
                  <a:pt x="13800" y="7495"/>
                  <a:pt x="13808" y="7523"/>
                  <a:pt x="13792" y="7550"/>
                </a:cubicBezTo>
                <a:cubicBezTo>
                  <a:pt x="13776" y="7577"/>
                  <a:pt x="13865" y="7564"/>
                  <a:pt x="13873" y="7564"/>
                </a:cubicBezTo>
                <a:cubicBezTo>
                  <a:pt x="13881" y="7577"/>
                  <a:pt x="13841" y="7687"/>
                  <a:pt x="13816" y="7715"/>
                </a:cubicBezTo>
                <a:cubicBezTo>
                  <a:pt x="13784" y="7742"/>
                  <a:pt x="13881" y="7646"/>
                  <a:pt x="13921" y="7715"/>
                </a:cubicBezTo>
                <a:cubicBezTo>
                  <a:pt x="13961" y="7784"/>
                  <a:pt x="13993" y="7784"/>
                  <a:pt x="13969" y="7825"/>
                </a:cubicBezTo>
                <a:cubicBezTo>
                  <a:pt x="13945" y="7866"/>
                  <a:pt x="13889" y="7866"/>
                  <a:pt x="13873" y="7894"/>
                </a:cubicBezTo>
                <a:cubicBezTo>
                  <a:pt x="13857" y="7921"/>
                  <a:pt x="13913" y="7921"/>
                  <a:pt x="13985" y="8017"/>
                </a:cubicBezTo>
                <a:cubicBezTo>
                  <a:pt x="14057" y="8100"/>
                  <a:pt x="14177" y="8237"/>
                  <a:pt x="14201" y="8264"/>
                </a:cubicBezTo>
                <a:cubicBezTo>
                  <a:pt x="14217" y="8292"/>
                  <a:pt x="14361" y="8361"/>
                  <a:pt x="14353" y="8237"/>
                </a:cubicBezTo>
                <a:cubicBezTo>
                  <a:pt x="14353" y="8127"/>
                  <a:pt x="14321" y="7990"/>
                  <a:pt x="14289" y="7894"/>
                </a:cubicBezTo>
                <a:cubicBezTo>
                  <a:pt x="14257" y="7797"/>
                  <a:pt x="14249" y="7660"/>
                  <a:pt x="14265" y="7646"/>
                </a:cubicBezTo>
                <a:cubicBezTo>
                  <a:pt x="14289" y="7646"/>
                  <a:pt x="14345" y="7701"/>
                  <a:pt x="14385" y="7729"/>
                </a:cubicBezTo>
                <a:cubicBezTo>
                  <a:pt x="14433" y="7756"/>
                  <a:pt x="14538" y="7701"/>
                  <a:pt x="14538" y="7674"/>
                </a:cubicBezTo>
                <a:cubicBezTo>
                  <a:pt x="14538" y="7632"/>
                  <a:pt x="14538" y="7495"/>
                  <a:pt x="14602" y="7440"/>
                </a:cubicBezTo>
                <a:cubicBezTo>
                  <a:pt x="14666" y="7385"/>
                  <a:pt x="14682" y="7358"/>
                  <a:pt x="14746" y="7385"/>
                </a:cubicBezTo>
                <a:cubicBezTo>
                  <a:pt x="14818" y="7426"/>
                  <a:pt x="14826" y="7330"/>
                  <a:pt x="14794" y="7303"/>
                </a:cubicBezTo>
                <a:cubicBezTo>
                  <a:pt x="14762" y="7289"/>
                  <a:pt x="14754" y="7220"/>
                  <a:pt x="14794" y="7179"/>
                </a:cubicBezTo>
                <a:cubicBezTo>
                  <a:pt x="14826" y="7138"/>
                  <a:pt x="14906" y="7138"/>
                  <a:pt x="14898" y="7097"/>
                </a:cubicBezTo>
                <a:cubicBezTo>
                  <a:pt x="14890" y="7042"/>
                  <a:pt x="14794" y="6945"/>
                  <a:pt x="14794" y="6890"/>
                </a:cubicBezTo>
                <a:cubicBezTo>
                  <a:pt x="14794" y="6835"/>
                  <a:pt x="14802" y="6739"/>
                  <a:pt x="14786" y="6767"/>
                </a:cubicBezTo>
                <a:cubicBezTo>
                  <a:pt x="14762" y="6794"/>
                  <a:pt x="14730" y="6877"/>
                  <a:pt x="14690" y="6794"/>
                </a:cubicBezTo>
                <a:cubicBezTo>
                  <a:pt x="14658" y="6698"/>
                  <a:pt x="14698" y="6671"/>
                  <a:pt x="14730" y="6657"/>
                </a:cubicBezTo>
                <a:cubicBezTo>
                  <a:pt x="14762" y="6643"/>
                  <a:pt x="14770" y="6561"/>
                  <a:pt x="14762" y="6519"/>
                </a:cubicBezTo>
                <a:cubicBezTo>
                  <a:pt x="14746" y="6492"/>
                  <a:pt x="14674" y="6451"/>
                  <a:pt x="14690" y="6423"/>
                </a:cubicBezTo>
                <a:cubicBezTo>
                  <a:pt x="14698" y="6410"/>
                  <a:pt x="14714" y="6355"/>
                  <a:pt x="14746" y="6355"/>
                </a:cubicBezTo>
                <a:cubicBezTo>
                  <a:pt x="14778" y="6368"/>
                  <a:pt x="14850" y="6286"/>
                  <a:pt x="14890" y="6231"/>
                </a:cubicBezTo>
                <a:cubicBezTo>
                  <a:pt x="14930" y="6162"/>
                  <a:pt x="14994" y="6135"/>
                  <a:pt x="15042" y="6066"/>
                </a:cubicBezTo>
                <a:cubicBezTo>
                  <a:pt x="15090" y="6011"/>
                  <a:pt x="15162" y="5915"/>
                  <a:pt x="15179" y="5956"/>
                </a:cubicBezTo>
                <a:cubicBezTo>
                  <a:pt x="15195" y="5997"/>
                  <a:pt x="15138" y="6052"/>
                  <a:pt x="15130" y="6107"/>
                </a:cubicBezTo>
                <a:cubicBezTo>
                  <a:pt x="15122" y="6162"/>
                  <a:pt x="15187" y="6094"/>
                  <a:pt x="15211" y="6052"/>
                </a:cubicBezTo>
                <a:cubicBezTo>
                  <a:pt x="15227" y="6025"/>
                  <a:pt x="15243" y="6107"/>
                  <a:pt x="15251" y="6148"/>
                </a:cubicBezTo>
                <a:cubicBezTo>
                  <a:pt x="15259" y="6190"/>
                  <a:pt x="15283" y="6121"/>
                  <a:pt x="15259" y="6025"/>
                </a:cubicBezTo>
                <a:cubicBezTo>
                  <a:pt x="15227" y="5929"/>
                  <a:pt x="15235" y="5887"/>
                  <a:pt x="15275" y="5819"/>
                </a:cubicBezTo>
                <a:cubicBezTo>
                  <a:pt x="15315" y="5764"/>
                  <a:pt x="15379" y="5695"/>
                  <a:pt x="15443" y="5668"/>
                </a:cubicBezTo>
                <a:cubicBezTo>
                  <a:pt x="15507" y="5626"/>
                  <a:pt x="15555" y="5654"/>
                  <a:pt x="15539" y="5709"/>
                </a:cubicBezTo>
                <a:cubicBezTo>
                  <a:pt x="15523" y="5764"/>
                  <a:pt x="15499" y="5874"/>
                  <a:pt x="15555" y="5832"/>
                </a:cubicBezTo>
                <a:cubicBezTo>
                  <a:pt x="15603" y="5805"/>
                  <a:pt x="15643" y="5750"/>
                  <a:pt x="15667" y="5777"/>
                </a:cubicBezTo>
                <a:cubicBezTo>
                  <a:pt x="15691" y="5819"/>
                  <a:pt x="15731" y="5805"/>
                  <a:pt x="15763" y="5736"/>
                </a:cubicBezTo>
                <a:cubicBezTo>
                  <a:pt x="15795" y="5668"/>
                  <a:pt x="15860" y="5654"/>
                  <a:pt x="15884" y="5709"/>
                </a:cubicBezTo>
                <a:cubicBezTo>
                  <a:pt x="15908" y="5764"/>
                  <a:pt x="16020" y="5695"/>
                  <a:pt x="16036" y="5571"/>
                </a:cubicBezTo>
                <a:cubicBezTo>
                  <a:pt x="16052" y="5434"/>
                  <a:pt x="16060" y="5310"/>
                  <a:pt x="16116" y="5200"/>
                </a:cubicBezTo>
                <a:cubicBezTo>
                  <a:pt x="16172" y="5090"/>
                  <a:pt x="16204" y="4981"/>
                  <a:pt x="16284" y="4843"/>
                </a:cubicBezTo>
                <a:cubicBezTo>
                  <a:pt x="16364" y="4706"/>
                  <a:pt x="16500" y="4719"/>
                  <a:pt x="16565" y="4774"/>
                </a:cubicBezTo>
                <a:cubicBezTo>
                  <a:pt x="16621" y="4829"/>
                  <a:pt x="16605" y="4884"/>
                  <a:pt x="16645" y="4953"/>
                </a:cubicBezTo>
                <a:cubicBezTo>
                  <a:pt x="16693" y="5008"/>
                  <a:pt x="16741" y="4912"/>
                  <a:pt x="16757" y="4857"/>
                </a:cubicBezTo>
                <a:cubicBezTo>
                  <a:pt x="16773" y="4802"/>
                  <a:pt x="16829" y="4857"/>
                  <a:pt x="16869" y="4926"/>
                </a:cubicBezTo>
                <a:cubicBezTo>
                  <a:pt x="16909" y="4994"/>
                  <a:pt x="16973" y="4994"/>
                  <a:pt x="16973" y="4967"/>
                </a:cubicBezTo>
                <a:cubicBezTo>
                  <a:pt x="16973" y="4939"/>
                  <a:pt x="16909" y="4898"/>
                  <a:pt x="16877" y="4802"/>
                </a:cubicBezTo>
                <a:cubicBezTo>
                  <a:pt x="16845" y="4692"/>
                  <a:pt x="16845" y="4678"/>
                  <a:pt x="16877" y="4568"/>
                </a:cubicBezTo>
                <a:cubicBezTo>
                  <a:pt x="16909" y="4445"/>
                  <a:pt x="16917" y="4362"/>
                  <a:pt x="16941" y="4321"/>
                </a:cubicBezTo>
                <a:cubicBezTo>
                  <a:pt x="16957" y="4266"/>
                  <a:pt x="17005" y="4252"/>
                  <a:pt x="17045" y="4184"/>
                </a:cubicBezTo>
                <a:cubicBezTo>
                  <a:pt x="17077" y="4101"/>
                  <a:pt x="17133" y="4019"/>
                  <a:pt x="17133" y="3950"/>
                </a:cubicBezTo>
                <a:cubicBezTo>
                  <a:pt x="17133" y="3881"/>
                  <a:pt x="17117" y="3758"/>
                  <a:pt x="17093" y="3716"/>
                </a:cubicBezTo>
                <a:cubicBezTo>
                  <a:pt x="17069" y="3689"/>
                  <a:pt x="17061" y="3606"/>
                  <a:pt x="17069" y="3579"/>
                </a:cubicBezTo>
                <a:cubicBezTo>
                  <a:pt x="17077" y="3552"/>
                  <a:pt x="17149" y="3442"/>
                  <a:pt x="17165" y="3428"/>
                </a:cubicBezTo>
                <a:cubicBezTo>
                  <a:pt x="17181" y="3414"/>
                  <a:pt x="17254" y="3510"/>
                  <a:pt x="17254" y="3538"/>
                </a:cubicBezTo>
                <a:cubicBezTo>
                  <a:pt x="17246" y="3565"/>
                  <a:pt x="17189" y="3634"/>
                  <a:pt x="17181" y="3675"/>
                </a:cubicBezTo>
                <a:cubicBezTo>
                  <a:pt x="17165" y="3703"/>
                  <a:pt x="17206" y="3716"/>
                  <a:pt x="17230" y="3730"/>
                </a:cubicBezTo>
                <a:cubicBezTo>
                  <a:pt x="17254" y="3744"/>
                  <a:pt x="17262" y="3744"/>
                  <a:pt x="17294" y="3703"/>
                </a:cubicBezTo>
                <a:cubicBezTo>
                  <a:pt x="17334" y="3661"/>
                  <a:pt x="17358" y="3579"/>
                  <a:pt x="17390" y="3606"/>
                </a:cubicBezTo>
                <a:cubicBezTo>
                  <a:pt x="17422" y="3634"/>
                  <a:pt x="17470" y="3606"/>
                  <a:pt x="17486" y="3538"/>
                </a:cubicBezTo>
                <a:cubicBezTo>
                  <a:pt x="17502" y="3469"/>
                  <a:pt x="17494" y="3345"/>
                  <a:pt x="17414" y="3318"/>
                </a:cubicBezTo>
                <a:cubicBezTo>
                  <a:pt x="17342" y="3290"/>
                  <a:pt x="17294" y="3318"/>
                  <a:pt x="17278" y="3332"/>
                </a:cubicBezTo>
                <a:cubicBezTo>
                  <a:pt x="17262" y="3359"/>
                  <a:pt x="17246" y="3318"/>
                  <a:pt x="17222" y="3277"/>
                </a:cubicBezTo>
                <a:cubicBezTo>
                  <a:pt x="17189" y="3222"/>
                  <a:pt x="17141" y="3167"/>
                  <a:pt x="17141" y="3153"/>
                </a:cubicBezTo>
                <a:cubicBezTo>
                  <a:pt x="17133" y="3139"/>
                  <a:pt x="17157" y="3084"/>
                  <a:pt x="17198" y="3016"/>
                </a:cubicBezTo>
                <a:cubicBezTo>
                  <a:pt x="17238" y="2961"/>
                  <a:pt x="17286" y="2810"/>
                  <a:pt x="17318" y="2810"/>
                </a:cubicBezTo>
                <a:cubicBezTo>
                  <a:pt x="17342" y="2796"/>
                  <a:pt x="17334" y="2713"/>
                  <a:pt x="17350" y="2672"/>
                </a:cubicBezTo>
                <a:cubicBezTo>
                  <a:pt x="17358" y="2617"/>
                  <a:pt x="17414" y="2494"/>
                  <a:pt x="17414" y="2411"/>
                </a:cubicBezTo>
                <a:cubicBezTo>
                  <a:pt x="17406" y="2342"/>
                  <a:pt x="17406" y="2329"/>
                  <a:pt x="17470" y="2246"/>
                </a:cubicBezTo>
                <a:cubicBezTo>
                  <a:pt x="17534" y="2164"/>
                  <a:pt x="17630" y="2040"/>
                  <a:pt x="17638" y="1985"/>
                </a:cubicBezTo>
                <a:cubicBezTo>
                  <a:pt x="17654" y="1916"/>
                  <a:pt x="17718" y="1820"/>
                  <a:pt x="17774" y="1752"/>
                </a:cubicBezTo>
                <a:cubicBezTo>
                  <a:pt x="17830" y="1683"/>
                  <a:pt x="17862" y="1710"/>
                  <a:pt x="17911" y="1614"/>
                </a:cubicBezTo>
                <a:cubicBezTo>
                  <a:pt x="17951" y="1532"/>
                  <a:pt x="18039" y="1504"/>
                  <a:pt x="18063" y="1463"/>
                </a:cubicBezTo>
                <a:cubicBezTo>
                  <a:pt x="18087" y="1422"/>
                  <a:pt x="18183" y="1312"/>
                  <a:pt x="18207" y="1257"/>
                </a:cubicBezTo>
                <a:cubicBezTo>
                  <a:pt x="18231" y="1216"/>
                  <a:pt x="18327" y="1092"/>
                  <a:pt x="18351" y="1051"/>
                </a:cubicBezTo>
                <a:cubicBezTo>
                  <a:pt x="18375" y="1010"/>
                  <a:pt x="18423" y="1023"/>
                  <a:pt x="18447" y="996"/>
                </a:cubicBezTo>
                <a:cubicBezTo>
                  <a:pt x="18471" y="955"/>
                  <a:pt x="18503" y="955"/>
                  <a:pt x="18511" y="982"/>
                </a:cubicBezTo>
                <a:cubicBezTo>
                  <a:pt x="18527" y="1010"/>
                  <a:pt x="18568" y="1023"/>
                  <a:pt x="18600" y="1010"/>
                </a:cubicBezTo>
                <a:cubicBezTo>
                  <a:pt x="18632" y="996"/>
                  <a:pt x="18688" y="1051"/>
                  <a:pt x="18696" y="1037"/>
                </a:cubicBezTo>
                <a:cubicBezTo>
                  <a:pt x="18704" y="1023"/>
                  <a:pt x="18784" y="941"/>
                  <a:pt x="18744" y="927"/>
                </a:cubicBezTo>
                <a:cubicBezTo>
                  <a:pt x="18712" y="913"/>
                  <a:pt x="18704" y="872"/>
                  <a:pt x="18664" y="900"/>
                </a:cubicBezTo>
                <a:cubicBezTo>
                  <a:pt x="18624" y="913"/>
                  <a:pt x="18608" y="886"/>
                  <a:pt x="18576" y="900"/>
                </a:cubicBezTo>
                <a:cubicBezTo>
                  <a:pt x="18552" y="913"/>
                  <a:pt x="18560" y="831"/>
                  <a:pt x="18584" y="776"/>
                </a:cubicBezTo>
                <a:cubicBezTo>
                  <a:pt x="18600" y="721"/>
                  <a:pt x="18624" y="762"/>
                  <a:pt x="18632" y="707"/>
                </a:cubicBezTo>
                <a:cubicBezTo>
                  <a:pt x="18640" y="639"/>
                  <a:pt x="18640" y="611"/>
                  <a:pt x="18624" y="584"/>
                </a:cubicBezTo>
                <a:cubicBezTo>
                  <a:pt x="18616" y="542"/>
                  <a:pt x="18632" y="460"/>
                  <a:pt x="18648" y="405"/>
                </a:cubicBezTo>
                <a:cubicBezTo>
                  <a:pt x="18672" y="364"/>
                  <a:pt x="18712" y="377"/>
                  <a:pt x="18744" y="336"/>
                </a:cubicBezTo>
                <a:cubicBezTo>
                  <a:pt x="18776" y="295"/>
                  <a:pt x="18936" y="48"/>
                  <a:pt x="18960" y="6"/>
                </a:cubicBezTo>
                <a:cubicBezTo>
                  <a:pt x="18976" y="-21"/>
                  <a:pt x="18992" y="48"/>
                  <a:pt x="18992" y="89"/>
                </a:cubicBezTo>
                <a:cubicBezTo>
                  <a:pt x="18992" y="130"/>
                  <a:pt x="19008" y="199"/>
                  <a:pt x="19032" y="213"/>
                </a:cubicBezTo>
                <a:cubicBezTo>
                  <a:pt x="19064" y="226"/>
                  <a:pt x="19088" y="254"/>
                  <a:pt x="19088" y="295"/>
                </a:cubicBezTo>
                <a:cubicBezTo>
                  <a:pt x="19088" y="336"/>
                  <a:pt x="19080" y="391"/>
                  <a:pt x="19088" y="432"/>
                </a:cubicBezTo>
                <a:cubicBezTo>
                  <a:pt x="19104" y="460"/>
                  <a:pt x="19112" y="570"/>
                  <a:pt x="19096" y="597"/>
                </a:cubicBezTo>
                <a:cubicBezTo>
                  <a:pt x="19088" y="625"/>
                  <a:pt x="19104" y="694"/>
                  <a:pt x="19152" y="652"/>
                </a:cubicBezTo>
                <a:cubicBezTo>
                  <a:pt x="19208" y="625"/>
                  <a:pt x="19281" y="707"/>
                  <a:pt x="19281" y="762"/>
                </a:cubicBezTo>
                <a:cubicBezTo>
                  <a:pt x="19281" y="817"/>
                  <a:pt x="19297" y="858"/>
                  <a:pt x="19329" y="817"/>
                </a:cubicBezTo>
                <a:cubicBezTo>
                  <a:pt x="19361" y="776"/>
                  <a:pt x="19385" y="748"/>
                  <a:pt x="19393" y="776"/>
                </a:cubicBezTo>
                <a:cubicBezTo>
                  <a:pt x="19401" y="803"/>
                  <a:pt x="19393" y="858"/>
                  <a:pt x="19401" y="886"/>
                </a:cubicBezTo>
                <a:cubicBezTo>
                  <a:pt x="19401" y="913"/>
                  <a:pt x="19441" y="955"/>
                  <a:pt x="19433" y="996"/>
                </a:cubicBezTo>
                <a:cubicBezTo>
                  <a:pt x="19425" y="1037"/>
                  <a:pt x="19425" y="1051"/>
                  <a:pt x="19385" y="1092"/>
                </a:cubicBezTo>
                <a:cubicBezTo>
                  <a:pt x="19337" y="1147"/>
                  <a:pt x="19321" y="1147"/>
                  <a:pt x="19297" y="1202"/>
                </a:cubicBezTo>
                <a:cubicBezTo>
                  <a:pt x="19265" y="1257"/>
                  <a:pt x="19233" y="1298"/>
                  <a:pt x="19216" y="1367"/>
                </a:cubicBezTo>
                <a:cubicBezTo>
                  <a:pt x="19208" y="1422"/>
                  <a:pt x="19200" y="1449"/>
                  <a:pt x="19176" y="1463"/>
                </a:cubicBezTo>
                <a:cubicBezTo>
                  <a:pt x="19152" y="1463"/>
                  <a:pt x="19024" y="1394"/>
                  <a:pt x="19000" y="1463"/>
                </a:cubicBezTo>
                <a:cubicBezTo>
                  <a:pt x="18968" y="1532"/>
                  <a:pt x="18920" y="1614"/>
                  <a:pt x="18936" y="1697"/>
                </a:cubicBezTo>
                <a:cubicBezTo>
                  <a:pt x="18952" y="1765"/>
                  <a:pt x="18952" y="1793"/>
                  <a:pt x="18944" y="1861"/>
                </a:cubicBezTo>
                <a:cubicBezTo>
                  <a:pt x="18936" y="1916"/>
                  <a:pt x="18920" y="1985"/>
                  <a:pt x="18896" y="1958"/>
                </a:cubicBezTo>
                <a:cubicBezTo>
                  <a:pt x="18864" y="1944"/>
                  <a:pt x="18840" y="1958"/>
                  <a:pt x="18824" y="1971"/>
                </a:cubicBezTo>
                <a:cubicBezTo>
                  <a:pt x="18808" y="1985"/>
                  <a:pt x="18752" y="1985"/>
                  <a:pt x="18744" y="1958"/>
                </a:cubicBezTo>
                <a:cubicBezTo>
                  <a:pt x="18728" y="1944"/>
                  <a:pt x="18696" y="1916"/>
                  <a:pt x="18688" y="1944"/>
                </a:cubicBezTo>
                <a:cubicBezTo>
                  <a:pt x="18672" y="1985"/>
                  <a:pt x="18704" y="2054"/>
                  <a:pt x="18704" y="2095"/>
                </a:cubicBezTo>
                <a:cubicBezTo>
                  <a:pt x="18704" y="2150"/>
                  <a:pt x="18736" y="2177"/>
                  <a:pt x="18776" y="2150"/>
                </a:cubicBezTo>
                <a:cubicBezTo>
                  <a:pt x="18816" y="2123"/>
                  <a:pt x="18824" y="2081"/>
                  <a:pt x="18856" y="2123"/>
                </a:cubicBezTo>
                <a:cubicBezTo>
                  <a:pt x="18888" y="2164"/>
                  <a:pt x="18912" y="2150"/>
                  <a:pt x="18944" y="2205"/>
                </a:cubicBezTo>
                <a:cubicBezTo>
                  <a:pt x="18976" y="2246"/>
                  <a:pt x="18992" y="2246"/>
                  <a:pt x="19000" y="2342"/>
                </a:cubicBezTo>
                <a:cubicBezTo>
                  <a:pt x="19008" y="2452"/>
                  <a:pt x="19040" y="2411"/>
                  <a:pt x="19056" y="2521"/>
                </a:cubicBezTo>
                <a:cubicBezTo>
                  <a:pt x="19072" y="2617"/>
                  <a:pt x="19072" y="2603"/>
                  <a:pt x="19072" y="2672"/>
                </a:cubicBezTo>
                <a:cubicBezTo>
                  <a:pt x="19072" y="2755"/>
                  <a:pt x="19056" y="2755"/>
                  <a:pt x="19032" y="2796"/>
                </a:cubicBezTo>
                <a:cubicBezTo>
                  <a:pt x="19008" y="2823"/>
                  <a:pt x="19016" y="2864"/>
                  <a:pt x="18976" y="2906"/>
                </a:cubicBezTo>
                <a:cubicBezTo>
                  <a:pt x="18936" y="2933"/>
                  <a:pt x="18896" y="2974"/>
                  <a:pt x="18896" y="3029"/>
                </a:cubicBezTo>
                <a:cubicBezTo>
                  <a:pt x="18888" y="3071"/>
                  <a:pt x="18944" y="3098"/>
                  <a:pt x="18928" y="3126"/>
                </a:cubicBezTo>
                <a:cubicBezTo>
                  <a:pt x="18912" y="3139"/>
                  <a:pt x="18984" y="3112"/>
                  <a:pt x="18960" y="3057"/>
                </a:cubicBezTo>
                <a:cubicBezTo>
                  <a:pt x="18936" y="2988"/>
                  <a:pt x="18976" y="2933"/>
                  <a:pt x="18992" y="2933"/>
                </a:cubicBezTo>
                <a:cubicBezTo>
                  <a:pt x="19000" y="2933"/>
                  <a:pt x="19104" y="2974"/>
                  <a:pt x="19120" y="2919"/>
                </a:cubicBezTo>
                <a:cubicBezTo>
                  <a:pt x="19128" y="2864"/>
                  <a:pt x="19128" y="2768"/>
                  <a:pt x="19184" y="2796"/>
                </a:cubicBezTo>
                <a:cubicBezTo>
                  <a:pt x="19249" y="2823"/>
                  <a:pt x="19216" y="2796"/>
                  <a:pt x="19265" y="2782"/>
                </a:cubicBezTo>
                <a:cubicBezTo>
                  <a:pt x="19305" y="2768"/>
                  <a:pt x="19353" y="2796"/>
                  <a:pt x="19377" y="2837"/>
                </a:cubicBezTo>
                <a:cubicBezTo>
                  <a:pt x="19401" y="2864"/>
                  <a:pt x="19473" y="2796"/>
                  <a:pt x="19489" y="2768"/>
                </a:cubicBezTo>
                <a:cubicBezTo>
                  <a:pt x="19505" y="2741"/>
                  <a:pt x="19553" y="2755"/>
                  <a:pt x="19561" y="2768"/>
                </a:cubicBezTo>
                <a:cubicBezTo>
                  <a:pt x="19577" y="2796"/>
                  <a:pt x="19633" y="2768"/>
                  <a:pt x="19649" y="2755"/>
                </a:cubicBezTo>
                <a:cubicBezTo>
                  <a:pt x="19665" y="2741"/>
                  <a:pt x="19793" y="2919"/>
                  <a:pt x="19777" y="2961"/>
                </a:cubicBezTo>
                <a:cubicBezTo>
                  <a:pt x="19753" y="3016"/>
                  <a:pt x="19673" y="3139"/>
                  <a:pt x="19641" y="3194"/>
                </a:cubicBezTo>
                <a:cubicBezTo>
                  <a:pt x="19609" y="3249"/>
                  <a:pt x="19553" y="3263"/>
                  <a:pt x="19561" y="3332"/>
                </a:cubicBezTo>
                <a:cubicBezTo>
                  <a:pt x="19577" y="3387"/>
                  <a:pt x="19601" y="3483"/>
                  <a:pt x="19617" y="3524"/>
                </a:cubicBezTo>
                <a:cubicBezTo>
                  <a:pt x="19633" y="3579"/>
                  <a:pt x="19665" y="3689"/>
                  <a:pt x="19649" y="3785"/>
                </a:cubicBezTo>
                <a:cubicBezTo>
                  <a:pt x="19641" y="3881"/>
                  <a:pt x="19657" y="3881"/>
                  <a:pt x="19673" y="3977"/>
                </a:cubicBezTo>
                <a:cubicBezTo>
                  <a:pt x="19681" y="4087"/>
                  <a:pt x="19705" y="4142"/>
                  <a:pt x="19697" y="4252"/>
                </a:cubicBezTo>
                <a:cubicBezTo>
                  <a:pt x="19697" y="4348"/>
                  <a:pt x="19721" y="4541"/>
                  <a:pt x="19745" y="4596"/>
                </a:cubicBezTo>
                <a:cubicBezTo>
                  <a:pt x="19761" y="4651"/>
                  <a:pt x="19801" y="4733"/>
                  <a:pt x="19809" y="4788"/>
                </a:cubicBezTo>
                <a:cubicBezTo>
                  <a:pt x="19817" y="4843"/>
                  <a:pt x="19841" y="4912"/>
                  <a:pt x="19849" y="4994"/>
                </a:cubicBezTo>
                <a:cubicBezTo>
                  <a:pt x="19849" y="5077"/>
                  <a:pt x="19857" y="5187"/>
                  <a:pt x="19873" y="5228"/>
                </a:cubicBezTo>
                <a:cubicBezTo>
                  <a:pt x="19881" y="5255"/>
                  <a:pt x="19946" y="5365"/>
                  <a:pt x="19970" y="5379"/>
                </a:cubicBezTo>
                <a:cubicBezTo>
                  <a:pt x="19994" y="5406"/>
                  <a:pt x="19970" y="5475"/>
                  <a:pt x="19914" y="5475"/>
                </a:cubicBezTo>
                <a:cubicBezTo>
                  <a:pt x="19849" y="5475"/>
                  <a:pt x="19817" y="5503"/>
                  <a:pt x="19793" y="5530"/>
                </a:cubicBezTo>
                <a:cubicBezTo>
                  <a:pt x="19769" y="5544"/>
                  <a:pt x="19705" y="5585"/>
                  <a:pt x="19673" y="5805"/>
                </a:cubicBezTo>
                <a:cubicBezTo>
                  <a:pt x="19633" y="6025"/>
                  <a:pt x="19641" y="6080"/>
                  <a:pt x="19673" y="6176"/>
                </a:cubicBezTo>
                <a:cubicBezTo>
                  <a:pt x="19705" y="6286"/>
                  <a:pt x="19729" y="6410"/>
                  <a:pt x="19729" y="6410"/>
                </a:cubicBezTo>
                <a:cubicBezTo>
                  <a:pt x="19729" y="6410"/>
                  <a:pt x="19649" y="6368"/>
                  <a:pt x="19633" y="6341"/>
                </a:cubicBezTo>
                <a:cubicBezTo>
                  <a:pt x="19617" y="6300"/>
                  <a:pt x="19561" y="6258"/>
                  <a:pt x="19561" y="6258"/>
                </a:cubicBezTo>
                <a:cubicBezTo>
                  <a:pt x="19561" y="6258"/>
                  <a:pt x="19569" y="6492"/>
                  <a:pt x="19593" y="6561"/>
                </a:cubicBezTo>
                <a:cubicBezTo>
                  <a:pt x="19617" y="6629"/>
                  <a:pt x="19649" y="6629"/>
                  <a:pt x="19625" y="6671"/>
                </a:cubicBezTo>
                <a:cubicBezTo>
                  <a:pt x="19593" y="6712"/>
                  <a:pt x="19545" y="6657"/>
                  <a:pt x="19545" y="6753"/>
                </a:cubicBezTo>
                <a:cubicBezTo>
                  <a:pt x="19545" y="6849"/>
                  <a:pt x="19553" y="6849"/>
                  <a:pt x="19529" y="6877"/>
                </a:cubicBezTo>
                <a:cubicBezTo>
                  <a:pt x="19505" y="6904"/>
                  <a:pt x="19513" y="6904"/>
                  <a:pt x="19537" y="6987"/>
                </a:cubicBezTo>
                <a:cubicBezTo>
                  <a:pt x="19553" y="7069"/>
                  <a:pt x="19625" y="7110"/>
                  <a:pt x="19641" y="7193"/>
                </a:cubicBezTo>
                <a:cubicBezTo>
                  <a:pt x="19657" y="7275"/>
                  <a:pt x="19697" y="7316"/>
                  <a:pt x="19721" y="7426"/>
                </a:cubicBezTo>
                <a:cubicBezTo>
                  <a:pt x="19745" y="7550"/>
                  <a:pt x="19801" y="7770"/>
                  <a:pt x="19841" y="7839"/>
                </a:cubicBezTo>
                <a:cubicBezTo>
                  <a:pt x="19889" y="7894"/>
                  <a:pt x="19986" y="7866"/>
                  <a:pt x="19970" y="7797"/>
                </a:cubicBezTo>
                <a:cubicBezTo>
                  <a:pt x="19962" y="7742"/>
                  <a:pt x="19978" y="7646"/>
                  <a:pt x="20018" y="7619"/>
                </a:cubicBezTo>
                <a:cubicBezTo>
                  <a:pt x="20066" y="7605"/>
                  <a:pt x="20114" y="7674"/>
                  <a:pt x="20114" y="7742"/>
                </a:cubicBezTo>
                <a:cubicBezTo>
                  <a:pt x="20114" y="7811"/>
                  <a:pt x="20146" y="7852"/>
                  <a:pt x="20178" y="7880"/>
                </a:cubicBezTo>
                <a:cubicBezTo>
                  <a:pt x="20210" y="7894"/>
                  <a:pt x="20282" y="7976"/>
                  <a:pt x="20298" y="7948"/>
                </a:cubicBezTo>
                <a:cubicBezTo>
                  <a:pt x="20306" y="7921"/>
                  <a:pt x="20362" y="7880"/>
                  <a:pt x="20402" y="7907"/>
                </a:cubicBezTo>
                <a:cubicBezTo>
                  <a:pt x="20434" y="7935"/>
                  <a:pt x="20514" y="8031"/>
                  <a:pt x="20474" y="8100"/>
                </a:cubicBezTo>
                <a:cubicBezTo>
                  <a:pt x="20442" y="8155"/>
                  <a:pt x="20402" y="8141"/>
                  <a:pt x="20394" y="8141"/>
                </a:cubicBezTo>
                <a:cubicBezTo>
                  <a:pt x="20378" y="8155"/>
                  <a:pt x="20386" y="8210"/>
                  <a:pt x="20386" y="8264"/>
                </a:cubicBezTo>
                <a:cubicBezTo>
                  <a:pt x="20394" y="8333"/>
                  <a:pt x="20426" y="8347"/>
                  <a:pt x="20450" y="8443"/>
                </a:cubicBezTo>
                <a:cubicBezTo>
                  <a:pt x="20482" y="8526"/>
                  <a:pt x="20498" y="8539"/>
                  <a:pt x="20579" y="8608"/>
                </a:cubicBezTo>
                <a:cubicBezTo>
                  <a:pt x="20659" y="8677"/>
                  <a:pt x="20731" y="8594"/>
                  <a:pt x="20747" y="8663"/>
                </a:cubicBezTo>
                <a:cubicBezTo>
                  <a:pt x="20763" y="8745"/>
                  <a:pt x="20771" y="8869"/>
                  <a:pt x="20747" y="8924"/>
                </a:cubicBezTo>
                <a:cubicBezTo>
                  <a:pt x="20715" y="8979"/>
                  <a:pt x="20667" y="8924"/>
                  <a:pt x="20667" y="9089"/>
                </a:cubicBezTo>
                <a:cubicBezTo>
                  <a:pt x="20675" y="9254"/>
                  <a:pt x="20667" y="9323"/>
                  <a:pt x="20699" y="9391"/>
                </a:cubicBezTo>
                <a:cubicBezTo>
                  <a:pt x="20723" y="9460"/>
                  <a:pt x="20939" y="9597"/>
                  <a:pt x="20947" y="9639"/>
                </a:cubicBezTo>
                <a:cubicBezTo>
                  <a:pt x="20955" y="9680"/>
                  <a:pt x="20883" y="9666"/>
                  <a:pt x="20883" y="9735"/>
                </a:cubicBezTo>
                <a:cubicBezTo>
                  <a:pt x="20875" y="9803"/>
                  <a:pt x="20883" y="9845"/>
                  <a:pt x="20883" y="9941"/>
                </a:cubicBezTo>
                <a:cubicBezTo>
                  <a:pt x="20883" y="10037"/>
                  <a:pt x="20899" y="10078"/>
                  <a:pt x="20931" y="10147"/>
                </a:cubicBezTo>
                <a:cubicBezTo>
                  <a:pt x="20963" y="10216"/>
                  <a:pt x="21059" y="10298"/>
                  <a:pt x="21083" y="10408"/>
                </a:cubicBezTo>
                <a:cubicBezTo>
                  <a:pt x="21107" y="10518"/>
                  <a:pt x="21139" y="11136"/>
                  <a:pt x="21139" y="11136"/>
                </a:cubicBezTo>
                <a:cubicBezTo>
                  <a:pt x="21139" y="11136"/>
                  <a:pt x="21067" y="11054"/>
                  <a:pt x="21011" y="11040"/>
                </a:cubicBezTo>
                <a:cubicBezTo>
                  <a:pt x="20955" y="11026"/>
                  <a:pt x="20875" y="10930"/>
                  <a:pt x="20811" y="10848"/>
                </a:cubicBezTo>
                <a:cubicBezTo>
                  <a:pt x="20739" y="10752"/>
                  <a:pt x="20699" y="10834"/>
                  <a:pt x="20554" y="10683"/>
                </a:cubicBezTo>
                <a:cubicBezTo>
                  <a:pt x="20410" y="10518"/>
                  <a:pt x="20218" y="10339"/>
                  <a:pt x="20098" y="10243"/>
                </a:cubicBezTo>
                <a:cubicBezTo>
                  <a:pt x="19986" y="10133"/>
                  <a:pt x="19785" y="9803"/>
                  <a:pt x="19721" y="9666"/>
                </a:cubicBezTo>
                <a:cubicBezTo>
                  <a:pt x="19649" y="9529"/>
                  <a:pt x="19665" y="9336"/>
                  <a:pt x="19625" y="9240"/>
                </a:cubicBezTo>
                <a:cubicBezTo>
                  <a:pt x="19585" y="9158"/>
                  <a:pt x="19513" y="9130"/>
                  <a:pt x="19489" y="9089"/>
                </a:cubicBezTo>
                <a:cubicBezTo>
                  <a:pt x="19473" y="9048"/>
                  <a:pt x="19521" y="9034"/>
                  <a:pt x="19529" y="8965"/>
                </a:cubicBezTo>
                <a:cubicBezTo>
                  <a:pt x="19537" y="8910"/>
                  <a:pt x="19489" y="8842"/>
                  <a:pt x="19521" y="8773"/>
                </a:cubicBezTo>
                <a:cubicBezTo>
                  <a:pt x="19553" y="8718"/>
                  <a:pt x="19577" y="8622"/>
                  <a:pt x="19553" y="8567"/>
                </a:cubicBezTo>
                <a:cubicBezTo>
                  <a:pt x="19529" y="8512"/>
                  <a:pt x="19521" y="8196"/>
                  <a:pt x="19457" y="8100"/>
                </a:cubicBezTo>
                <a:cubicBezTo>
                  <a:pt x="19401" y="8003"/>
                  <a:pt x="19377" y="7866"/>
                  <a:pt x="19377" y="7770"/>
                </a:cubicBezTo>
                <a:cubicBezTo>
                  <a:pt x="19377" y="7660"/>
                  <a:pt x="19369" y="7564"/>
                  <a:pt x="19337" y="7495"/>
                </a:cubicBezTo>
                <a:cubicBezTo>
                  <a:pt x="19305" y="7413"/>
                  <a:pt x="19321" y="7275"/>
                  <a:pt x="19281" y="7220"/>
                </a:cubicBezTo>
                <a:cubicBezTo>
                  <a:pt x="19241" y="7179"/>
                  <a:pt x="19241" y="7138"/>
                  <a:pt x="19241" y="7028"/>
                </a:cubicBezTo>
                <a:cubicBezTo>
                  <a:pt x="19233" y="6904"/>
                  <a:pt x="19289" y="6835"/>
                  <a:pt x="19249" y="6753"/>
                </a:cubicBezTo>
                <a:cubicBezTo>
                  <a:pt x="19208" y="6684"/>
                  <a:pt x="19184" y="6629"/>
                  <a:pt x="19184" y="6561"/>
                </a:cubicBezTo>
                <a:cubicBezTo>
                  <a:pt x="19176" y="6506"/>
                  <a:pt x="19144" y="6547"/>
                  <a:pt x="19088" y="6478"/>
                </a:cubicBezTo>
                <a:cubicBezTo>
                  <a:pt x="19032" y="6396"/>
                  <a:pt x="18944" y="6286"/>
                  <a:pt x="18936" y="6217"/>
                </a:cubicBezTo>
                <a:cubicBezTo>
                  <a:pt x="18920" y="6148"/>
                  <a:pt x="18920" y="6066"/>
                  <a:pt x="18944" y="6025"/>
                </a:cubicBezTo>
                <a:cubicBezTo>
                  <a:pt x="18968" y="5997"/>
                  <a:pt x="18960" y="5915"/>
                  <a:pt x="18920" y="5970"/>
                </a:cubicBezTo>
                <a:cubicBezTo>
                  <a:pt x="18880" y="6025"/>
                  <a:pt x="18832" y="6162"/>
                  <a:pt x="18816" y="6245"/>
                </a:cubicBezTo>
                <a:cubicBezTo>
                  <a:pt x="18808" y="6327"/>
                  <a:pt x="18816" y="6382"/>
                  <a:pt x="18864" y="6464"/>
                </a:cubicBezTo>
                <a:cubicBezTo>
                  <a:pt x="18912" y="6547"/>
                  <a:pt x="18928" y="6616"/>
                  <a:pt x="18984" y="6588"/>
                </a:cubicBezTo>
                <a:cubicBezTo>
                  <a:pt x="19040" y="6561"/>
                  <a:pt x="19064" y="6657"/>
                  <a:pt x="19040" y="6698"/>
                </a:cubicBezTo>
                <a:cubicBezTo>
                  <a:pt x="19008" y="6753"/>
                  <a:pt x="18984" y="6781"/>
                  <a:pt x="18992" y="6822"/>
                </a:cubicBezTo>
                <a:cubicBezTo>
                  <a:pt x="19000" y="6863"/>
                  <a:pt x="19048" y="7248"/>
                  <a:pt x="19064" y="7330"/>
                </a:cubicBezTo>
                <a:cubicBezTo>
                  <a:pt x="19072" y="7399"/>
                  <a:pt x="19080" y="7509"/>
                  <a:pt x="19064" y="7509"/>
                </a:cubicBezTo>
                <a:cubicBezTo>
                  <a:pt x="19048" y="7509"/>
                  <a:pt x="19016" y="7399"/>
                  <a:pt x="18984" y="7440"/>
                </a:cubicBezTo>
                <a:cubicBezTo>
                  <a:pt x="18952" y="7468"/>
                  <a:pt x="18896" y="7454"/>
                  <a:pt x="18864" y="7399"/>
                </a:cubicBezTo>
                <a:cubicBezTo>
                  <a:pt x="18840" y="7344"/>
                  <a:pt x="18800" y="7179"/>
                  <a:pt x="18768" y="7220"/>
                </a:cubicBezTo>
                <a:cubicBezTo>
                  <a:pt x="18728" y="7261"/>
                  <a:pt x="18712" y="7385"/>
                  <a:pt x="18696" y="7385"/>
                </a:cubicBezTo>
                <a:cubicBezTo>
                  <a:pt x="18680" y="7385"/>
                  <a:pt x="18648" y="7426"/>
                  <a:pt x="18632" y="7468"/>
                </a:cubicBezTo>
                <a:cubicBezTo>
                  <a:pt x="18616" y="7523"/>
                  <a:pt x="18632" y="7619"/>
                  <a:pt x="18600" y="7674"/>
                </a:cubicBezTo>
                <a:cubicBezTo>
                  <a:pt x="18568" y="7715"/>
                  <a:pt x="18560" y="7770"/>
                  <a:pt x="18568" y="7839"/>
                </a:cubicBezTo>
                <a:cubicBezTo>
                  <a:pt x="18568" y="7921"/>
                  <a:pt x="18535" y="7948"/>
                  <a:pt x="18592" y="8017"/>
                </a:cubicBezTo>
                <a:cubicBezTo>
                  <a:pt x="18656" y="8100"/>
                  <a:pt x="18648" y="8100"/>
                  <a:pt x="18648" y="8182"/>
                </a:cubicBezTo>
                <a:cubicBezTo>
                  <a:pt x="18656" y="8251"/>
                  <a:pt x="18664" y="8306"/>
                  <a:pt x="18688" y="8388"/>
                </a:cubicBezTo>
                <a:cubicBezTo>
                  <a:pt x="18720" y="8457"/>
                  <a:pt x="18688" y="8498"/>
                  <a:pt x="18680" y="8567"/>
                </a:cubicBezTo>
                <a:cubicBezTo>
                  <a:pt x="18680" y="8635"/>
                  <a:pt x="18696" y="8718"/>
                  <a:pt x="18728" y="8800"/>
                </a:cubicBezTo>
                <a:cubicBezTo>
                  <a:pt x="18752" y="8897"/>
                  <a:pt x="18768" y="8910"/>
                  <a:pt x="18768" y="8979"/>
                </a:cubicBezTo>
                <a:cubicBezTo>
                  <a:pt x="18768" y="9034"/>
                  <a:pt x="18800" y="9089"/>
                  <a:pt x="18816" y="9089"/>
                </a:cubicBezTo>
                <a:cubicBezTo>
                  <a:pt x="18840" y="9089"/>
                  <a:pt x="18872" y="9034"/>
                  <a:pt x="18880" y="8965"/>
                </a:cubicBezTo>
                <a:cubicBezTo>
                  <a:pt x="18880" y="8910"/>
                  <a:pt x="18968" y="8924"/>
                  <a:pt x="18984" y="9020"/>
                </a:cubicBezTo>
                <a:cubicBezTo>
                  <a:pt x="19000" y="9116"/>
                  <a:pt x="18944" y="9116"/>
                  <a:pt x="18928" y="9171"/>
                </a:cubicBezTo>
                <a:cubicBezTo>
                  <a:pt x="18912" y="9226"/>
                  <a:pt x="18976" y="9309"/>
                  <a:pt x="18928" y="9323"/>
                </a:cubicBezTo>
                <a:cubicBezTo>
                  <a:pt x="18880" y="9336"/>
                  <a:pt x="18856" y="9350"/>
                  <a:pt x="18848" y="9405"/>
                </a:cubicBezTo>
                <a:cubicBezTo>
                  <a:pt x="18840" y="9460"/>
                  <a:pt x="18840" y="9515"/>
                  <a:pt x="18832" y="9584"/>
                </a:cubicBezTo>
                <a:cubicBezTo>
                  <a:pt x="18832" y="9639"/>
                  <a:pt x="18784" y="9597"/>
                  <a:pt x="18776" y="9680"/>
                </a:cubicBezTo>
                <a:cubicBezTo>
                  <a:pt x="18768" y="9748"/>
                  <a:pt x="18728" y="9900"/>
                  <a:pt x="18680" y="9900"/>
                </a:cubicBezTo>
                <a:cubicBezTo>
                  <a:pt x="18632" y="9886"/>
                  <a:pt x="18600" y="9845"/>
                  <a:pt x="18632" y="9790"/>
                </a:cubicBezTo>
                <a:cubicBezTo>
                  <a:pt x="18664" y="9721"/>
                  <a:pt x="18704" y="9666"/>
                  <a:pt x="18672" y="9666"/>
                </a:cubicBezTo>
                <a:cubicBezTo>
                  <a:pt x="18632" y="9666"/>
                  <a:pt x="18600" y="9625"/>
                  <a:pt x="18552" y="9694"/>
                </a:cubicBezTo>
                <a:cubicBezTo>
                  <a:pt x="18503" y="9748"/>
                  <a:pt x="18576" y="9817"/>
                  <a:pt x="18519" y="9831"/>
                </a:cubicBezTo>
                <a:cubicBezTo>
                  <a:pt x="18471" y="9831"/>
                  <a:pt x="18375" y="9858"/>
                  <a:pt x="18351" y="9913"/>
                </a:cubicBezTo>
                <a:cubicBezTo>
                  <a:pt x="18319" y="9968"/>
                  <a:pt x="18303" y="9982"/>
                  <a:pt x="18311" y="10064"/>
                </a:cubicBezTo>
                <a:cubicBezTo>
                  <a:pt x="18327" y="10161"/>
                  <a:pt x="18351" y="10147"/>
                  <a:pt x="18335" y="10188"/>
                </a:cubicBezTo>
                <a:cubicBezTo>
                  <a:pt x="18311" y="10229"/>
                  <a:pt x="18407" y="10257"/>
                  <a:pt x="18351" y="10326"/>
                </a:cubicBezTo>
                <a:cubicBezTo>
                  <a:pt x="18295" y="10394"/>
                  <a:pt x="18255" y="10326"/>
                  <a:pt x="18247" y="10408"/>
                </a:cubicBezTo>
                <a:cubicBezTo>
                  <a:pt x="18231" y="10504"/>
                  <a:pt x="18215" y="10518"/>
                  <a:pt x="18167" y="10573"/>
                </a:cubicBezTo>
                <a:cubicBezTo>
                  <a:pt x="18127" y="10628"/>
                  <a:pt x="18063" y="10628"/>
                  <a:pt x="18079" y="10683"/>
                </a:cubicBezTo>
                <a:cubicBezTo>
                  <a:pt x="18087" y="10752"/>
                  <a:pt x="18135" y="10806"/>
                  <a:pt x="18087" y="10820"/>
                </a:cubicBezTo>
                <a:cubicBezTo>
                  <a:pt x="18039" y="10848"/>
                  <a:pt x="18007" y="10834"/>
                  <a:pt x="17975" y="10875"/>
                </a:cubicBezTo>
                <a:cubicBezTo>
                  <a:pt x="17935" y="10916"/>
                  <a:pt x="17758" y="11136"/>
                  <a:pt x="17710" y="11329"/>
                </a:cubicBezTo>
                <a:cubicBezTo>
                  <a:pt x="17654" y="11521"/>
                  <a:pt x="17654" y="11617"/>
                  <a:pt x="17678" y="11713"/>
                </a:cubicBezTo>
                <a:cubicBezTo>
                  <a:pt x="17694" y="11823"/>
                  <a:pt x="17686" y="11961"/>
                  <a:pt x="17670" y="12043"/>
                </a:cubicBezTo>
                <a:cubicBezTo>
                  <a:pt x="17654" y="12112"/>
                  <a:pt x="17742" y="12235"/>
                  <a:pt x="17710" y="12359"/>
                </a:cubicBezTo>
                <a:cubicBezTo>
                  <a:pt x="17686" y="12483"/>
                  <a:pt x="17710" y="12744"/>
                  <a:pt x="17710" y="12868"/>
                </a:cubicBezTo>
                <a:cubicBezTo>
                  <a:pt x="17710" y="12977"/>
                  <a:pt x="17702" y="13294"/>
                  <a:pt x="17718" y="13458"/>
                </a:cubicBezTo>
                <a:cubicBezTo>
                  <a:pt x="17726" y="13623"/>
                  <a:pt x="17646" y="13816"/>
                  <a:pt x="17630" y="13967"/>
                </a:cubicBezTo>
                <a:cubicBezTo>
                  <a:pt x="17614" y="14132"/>
                  <a:pt x="17654" y="14255"/>
                  <a:pt x="17614" y="14338"/>
                </a:cubicBezTo>
                <a:cubicBezTo>
                  <a:pt x="17574" y="14420"/>
                  <a:pt x="17670" y="14626"/>
                  <a:pt x="17774" y="14448"/>
                </a:cubicBezTo>
                <a:cubicBezTo>
                  <a:pt x="17879" y="14255"/>
                  <a:pt x="17887" y="14242"/>
                  <a:pt x="17935" y="14406"/>
                </a:cubicBezTo>
                <a:cubicBezTo>
                  <a:pt x="17975" y="14571"/>
                  <a:pt x="18023" y="14640"/>
                  <a:pt x="18039" y="14571"/>
                </a:cubicBezTo>
                <a:cubicBezTo>
                  <a:pt x="18047" y="14503"/>
                  <a:pt x="18055" y="14516"/>
                  <a:pt x="18023" y="14434"/>
                </a:cubicBezTo>
                <a:cubicBezTo>
                  <a:pt x="17983" y="14352"/>
                  <a:pt x="17999" y="14200"/>
                  <a:pt x="18031" y="14297"/>
                </a:cubicBezTo>
                <a:cubicBezTo>
                  <a:pt x="18063" y="14393"/>
                  <a:pt x="18087" y="14434"/>
                  <a:pt x="18103" y="14406"/>
                </a:cubicBezTo>
                <a:cubicBezTo>
                  <a:pt x="18111" y="14379"/>
                  <a:pt x="18151" y="14352"/>
                  <a:pt x="18151" y="14420"/>
                </a:cubicBezTo>
                <a:cubicBezTo>
                  <a:pt x="18151" y="14475"/>
                  <a:pt x="18111" y="14613"/>
                  <a:pt x="18135" y="14613"/>
                </a:cubicBezTo>
                <a:cubicBezTo>
                  <a:pt x="18159" y="14626"/>
                  <a:pt x="18239" y="14503"/>
                  <a:pt x="18239" y="14461"/>
                </a:cubicBezTo>
                <a:cubicBezTo>
                  <a:pt x="18231" y="14420"/>
                  <a:pt x="18231" y="14365"/>
                  <a:pt x="18247" y="14324"/>
                </a:cubicBezTo>
                <a:cubicBezTo>
                  <a:pt x="18255" y="14283"/>
                  <a:pt x="18247" y="14187"/>
                  <a:pt x="18207" y="14145"/>
                </a:cubicBezTo>
                <a:cubicBezTo>
                  <a:pt x="18167" y="14104"/>
                  <a:pt x="18183" y="14035"/>
                  <a:pt x="18215" y="14022"/>
                </a:cubicBezTo>
                <a:cubicBezTo>
                  <a:pt x="18239" y="14008"/>
                  <a:pt x="18303" y="13981"/>
                  <a:pt x="18311" y="13939"/>
                </a:cubicBezTo>
                <a:cubicBezTo>
                  <a:pt x="18319" y="13898"/>
                  <a:pt x="18383" y="13843"/>
                  <a:pt x="18439" y="13871"/>
                </a:cubicBezTo>
                <a:cubicBezTo>
                  <a:pt x="18487" y="13912"/>
                  <a:pt x="18527" y="13926"/>
                  <a:pt x="18584" y="13926"/>
                </a:cubicBezTo>
                <a:cubicBezTo>
                  <a:pt x="18640" y="13926"/>
                  <a:pt x="18768" y="13884"/>
                  <a:pt x="18768" y="13953"/>
                </a:cubicBezTo>
                <a:cubicBezTo>
                  <a:pt x="18768" y="14022"/>
                  <a:pt x="18784" y="14063"/>
                  <a:pt x="18768" y="14090"/>
                </a:cubicBezTo>
                <a:cubicBezTo>
                  <a:pt x="18760" y="14118"/>
                  <a:pt x="18840" y="14173"/>
                  <a:pt x="18864" y="14200"/>
                </a:cubicBezTo>
                <a:cubicBezTo>
                  <a:pt x="18896" y="14214"/>
                  <a:pt x="18912" y="14242"/>
                  <a:pt x="18920" y="14283"/>
                </a:cubicBezTo>
                <a:cubicBezTo>
                  <a:pt x="18928" y="14338"/>
                  <a:pt x="18944" y="14324"/>
                  <a:pt x="18968" y="14352"/>
                </a:cubicBezTo>
                <a:cubicBezTo>
                  <a:pt x="18984" y="14379"/>
                  <a:pt x="19008" y="14324"/>
                  <a:pt x="19016" y="14420"/>
                </a:cubicBezTo>
                <a:cubicBezTo>
                  <a:pt x="19024" y="14530"/>
                  <a:pt x="19032" y="14558"/>
                  <a:pt x="19032" y="14626"/>
                </a:cubicBezTo>
                <a:cubicBezTo>
                  <a:pt x="19040" y="14709"/>
                  <a:pt x="19064" y="14777"/>
                  <a:pt x="19064" y="14791"/>
                </a:cubicBezTo>
                <a:cubicBezTo>
                  <a:pt x="19064" y="14805"/>
                  <a:pt x="19104" y="15039"/>
                  <a:pt x="19160" y="15148"/>
                </a:cubicBezTo>
                <a:cubicBezTo>
                  <a:pt x="19208" y="15258"/>
                  <a:pt x="19289" y="15258"/>
                  <a:pt x="19305" y="15355"/>
                </a:cubicBezTo>
                <a:cubicBezTo>
                  <a:pt x="19321" y="15451"/>
                  <a:pt x="19337" y="15451"/>
                  <a:pt x="19361" y="15506"/>
                </a:cubicBezTo>
                <a:cubicBezTo>
                  <a:pt x="19377" y="15561"/>
                  <a:pt x="19393" y="15629"/>
                  <a:pt x="19417" y="15726"/>
                </a:cubicBezTo>
                <a:cubicBezTo>
                  <a:pt x="19441" y="15835"/>
                  <a:pt x="19553" y="16055"/>
                  <a:pt x="19561" y="16138"/>
                </a:cubicBezTo>
                <a:cubicBezTo>
                  <a:pt x="19561" y="16206"/>
                  <a:pt x="19521" y="16344"/>
                  <a:pt x="19537" y="16536"/>
                </a:cubicBezTo>
                <a:cubicBezTo>
                  <a:pt x="19561" y="16715"/>
                  <a:pt x="19569" y="16660"/>
                  <a:pt x="19585" y="16852"/>
                </a:cubicBezTo>
                <a:cubicBezTo>
                  <a:pt x="19601" y="17045"/>
                  <a:pt x="19577" y="17058"/>
                  <a:pt x="19617" y="17168"/>
                </a:cubicBezTo>
                <a:cubicBezTo>
                  <a:pt x="19657" y="17264"/>
                  <a:pt x="19657" y="17361"/>
                  <a:pt x="19665" y="17457"/>
                </a:cubicBezTo>
                <a:cubicBezTo>
                  <a:pt x="19665" y="17553"/>
                  <a:pt x="19641" y="17979"/>
                  <a:pt x="19641" y="18144"/>
                </a:cubicBezTo>
                <a:cubicBezTo>
                  <a:pt x="19649" y="18309"/>
                  <a:pt x="19673" y="18336"/>
                  <a:pt x="19649" y="18501"/>
                </a:cubicBezTo>
                <a:cubicBezTo>
                  <a:pt x="19625" y="18680"/>
                  <a:pt x="19617" y="18666"/>
                  <a:pt x="19633" y="18735"/>
                </a:cubicBezTo>
                <a:cubicBezTo>
                  <a:pt x="19649" y="18803"/>
                  <a:pt x="19657" y="19051"/>
                  <a:pt x="19649" y="19147"/>
                </a:cubicBezTo>
                <a:cubicBezTo>
                  <a:pt x="19649" y="19243"/>
                  <a:pt x="19625" y="19408"/>
                  <a:pt x="19601" y="19504"/>
                </a:cubicBezTo>
                <a:cubicBezTo>
                  <a:pt x="19577" y="19600"/>
                  <a:pt x="19553" y="19587"/>
                  <a:pt x="19553" y="19669"/>
                </a:cubicBezTo>
                <a:cubicBezTo>
                  <a:pt x="19545" y="19738"/>
                  <a:pt x="19497" y="19820"/>
                  <a:pt x="19481" y="19848"/>
                </a:cubicBezTo>
                <a:cubicBezTo>
                  <a:pt x="19465" y="19889"/>
                  <a:pt x="19449" y="19985"/>
                  <a:pt x="19433" y="19985"/>
                </a:cubicBezTo>
                <a:cubicBezTo>
                  <a:pt x="19417" y="19971"/>
                  <a:pt x="19369" y="19971"/>
                  <a:pt x="19345" y="19999"/>
                </a:cubicBezTo>
                <a:cubicBezTo>
                  <a:pt x="19329" y="20040"/>
                  <a:pt x="19321" y="20026"/>
                  <a:pt x="19305" y="20040"/>
                </a:cubicBezTo>
                <a:cubicBezTo>
                  <a:pt x="19281" y="20054"/>
                  <a:pt x="19257" y="20095"/>
                  <a:pt x="19241" y="20054"/>
                </a:cubicBezTo>
                <a:cubicBezTo>
                  <a:pt x="19233" y="20013"/>
                  <a:pt x="19200" y="19930"/>
                  <a:pt x="19184" y="19971"/>
                </a:cubicBezTo>
                <a:cubicBezTo>
                  <a:pt x="19176" y="20013"/>
                  <a:pt x="19152" y="20040"/>
                  <a:pt x="19136" y="20013"/>
                </a:cubicBezTo>
                <a:cubicBezTo>
                  <a:pt x="19112" y="19985"/>
                  <a:pt x="19080" y="20068"/>
                  <a:pt x="19088" y="20123"/>
                </a:cubicBezTo>
                <a:cubicBezTo>
                  <a:pt x="19096" y="20164"/>
                  <a:pt x="19096" y="20219"/>
                  <a:pt x="19080" y="20246"/>
                </a:cubicBezTo>
                <a:cubicBezTo>
                  <a:pt x="19064" y="20274"/>
                  <a:pt x="19096" y="20411"/>
                  <a:pt x="19080" y="20425"/>
                </a:cubicBezTo>
                <a:cubicBezTo>
                  <a:pt x="19064" y="20452"/>
                  <a:pt x="19040" y="20452"/>
                  <a:pt x="19032" y="20480"/>
                </a:cubicBezTo>
                <a:cubicBezTo>
                  <a:pt x="19032" y="20507"/>
                  <a:pt x="19040" y="20562"/>
                  <a:pt x="19032" y="20617"/>
                </a:cubicBezTo>
                <a:cubicBezTo>
                  <a:pt x="18992" y="20576"/>
                  <a:pt x="18960" y="20535"/>
                  <a:pt x="18952" y="20507"/>
                </a:cubicBezTo>
                <a:cubicBezTo>
                  <a:pt x="18944" y="20452"/>
                  <a:pt x="18968" y="20411"/>
                  <a:pt x="19016" y="20342"/>
                </a:cubicBezTo>
                <a:cubicBezTo>
                  <a:pt x="19056" y="20260"/>
                  <a:pt x="19016" y="20260"/>
                  <a:pt x="19000" y="20205"/>
                </a:cubicBezTo>
                <a:cubicBezTo>
                  <a:pt x="18984" y="20136"/>
                  <a:pt x="18952" y="20068"/>
                  <a:pt x="18928" y="19971"/>
                </a:cubicBezTo>
                <a:cubicBezTo>
                  <a:pt x="18896" y="19889"/>
                  <a:pt x="18864" y="19793"/>
                  <a:pt x="18824" y="19697"/>
                </a:cubicBezTo>
                <a:cubicBezTo>
                  <a:pt x="18784" y="19600"/>
                  <a:pt x="18712" y="19587"/>
                  <a:pt x="18672" y="19518"/>
                </a:cubicBezTo>
                <a:cubicBezTo>
                  <a:pt x="18640" y="19463"/>
                  <a:pt x="18688" y="19422"/>
                  <a:pt x="18728" y="19339"/>
                </a:cubicBezTo>
                <a:cubicBezTo>
                  <a:pt x="18776" y="19271"/>
                  <a:pt x="18712" y="19243"/>
                  <a:pt x="18736" y="19133"/>
                </a:cubicBezTo>
                <a:cubicBezTo>
                  <a:pt x="18768" y="19023"/>
                  <a:pt x="18904" y="19092"/>
                  <a:pt x="18960" y="19051"/>
                </a:cubicBezTo>
                <a:cubicBezTo>
                  <a:pt x="19016" y="18996"/>
                  <a:pt x="18984" y="18941"/>
                  <a:pt x="18960" y="18886"/>
                </a:cubicBezTo>
                <a:cubicBezTo>
                  <a:pt x="18936" y="18817"/>
                  <a:pt x="18944" y="18776"/>
                  <a:pt x="18968" y="18721"/>
                </a:cubicBezTo>
                <a:cubicBezTo>
                  <a:pt x="18984" y="18680"/>
                  <a:pt x="18952" y="18570"/>
                  <a:pt x="18944" y="18542"/>
                </a:cubicBezTo>
                <a:cubicBezTo>
                  <a:pt x="18944" y="18529"/>
                  <a:pt x="18944" y="18432"/>
                  <a:pt x="18944" y="18377"/>
                </a:cubicBezTo>
                <a:cubicBezTo>
                  <a:pt x="18944" y="18323"/>
                  <a:pt x="18920" y="18268"/>
                  <a:pt x="18904" y="18213"/>
                </a:cubicBezTo>
                <a:cubicBezTo>
                  <a:pt x="18888" y="18171"/>
                  <a:pt x="18872" y="18116"/>
                  <a:pt x="18856" y="18006"/>
                </a:cubicBezTo>
                <a:cubicBezTo>
                  <a:pt x="18840" y="17910"/>
                  <a:pt x="18856" y="17938"/>
                  <a:pt x="18824" y="17828"/>
                </a:cubicBezTo>
                <a:cubicBezTo>
                  <a:pt x="18792" y="17732"/>
                  <a:pt x="18832" y="17759"/>
                  <a:pt x="18832" y="17663"/>
                </a:cubicBezTo>
                <a:cubicBezTo>
                  <a:pt x="18840" y="17567"/>
                  <a:pt x="18832" y="17512"/>
                  <a:pt x="18792" y="17512"/>
                </a:cubicBezTo>
                <a:cubicBezTo>
                  <a:pt x="18760" y="17512"/>
                  <a:pt x="18736" y="17416"/>
                  <a:pt x="18728" y="17388"/>
                </a:cubicBezTo>
                <a:cubicBezTo>
                  <a:pt x="18728" y="17347"/>
                  <a:pt x="18680" y="17237"/>
                  <a:pt x="18656" y="17306"/>
                </a:cubicBezTo>
                <a:cubicBezTo>
                  <a:pt x="18632" y="17374"/>
                  <a:pt x="18552" y="17457"/>
                  <a:pt x="18552" y="17539"/>
                </a:cubicBezTo>
                <a:cubicBezTo>
                  <a:pt x="18552" y="17622"/>
                  <a:pt x="18527" y="17622"/>
                  <a:pt x="18495" y="17677"/>
                </a:cubicBezTo>
                <a:cubicBezTo>
                  <a:pt x="18463" y="17732"/>
                  <a:pt x="18439" y="17814"/>
                  <a:pt x="18447" y="17869"/>
                </a:cubicBezTo>
                <a:cubicBezTo>
                  <a:pt x="18455" y="17938"/>
                  <a:pt x="18439" y="17993"/>
                  <a:pt x="18407" y="18034"/>
                </a:cubicBezTo>
                <a:cubicBezTo>
                  <a:pt x="18367" y="18075"/>
                  <a:pt x="18255" y="18213"/>
                  <a:pt x="18223" y="18254"/>
                </a:cubicBezTo>
                <a:cubicBezTo>
                  <a:pt x="18183" y="18281"/>
                  <a:pt x="18143" y="18254"/>
                  <a:pt x="18111" y="18199"/>
                </a:cubicBezTo>
                <a:cubicBezTo>
                  <a:pt x="18079" y="18144"/>
                  <a:pt x="18103" y="18075"/>
                  <a:pt x="18063" y="18061"/>
                </a:cubicBezTo>
                <a:cubicBezTo>
                  <a:pt x="18031" y="18061"/>
                  <a:pt x="17991" y="18006"/>
                  <a:pt x="17983" y="17938"/>
                </a:cubicBezTo>
                <a:cubicBezTo>
                  <a:pt x="17975" y="17869"/>
                  <a:pt x="17927" y="17842"/>
                  <a:pt x="17911" y="17897"/>
                </a:cubicBezTo>
                <a:cubicBezTo>
                  <a:pt x="17903" y="17965"/>
                  <a:pt x="17782" y="17952"/>
                  <a:pt x="17734" y="17855"/>
                </a:cubicBezTo>
                <a:cubicBezTo>
                  <a:pt x="17686" y="17759"/>
                  <a:pt x="17662" y="17814"/>
                  <a:pt x="17606" y="17897"/>
                </a:cubicBezTo>
                <a:cubicBezTo>
                  <a:pt x="17558" y="17965"/>
                  <a:pt x="17526" y="17828"/>
                  <a:pt x="17486" y="17897"/>
                </a:cubicBezTo>
                <a:cubicBezTo>
                  <a:pt x="17454" y="17952"/>
                  <a:pt x="17390" y="18034"/>
                  <a:pt x="17350" y="18034"/>
                </a:cubicBezTo>
                <a:cubicBezTo>
                  <a:pt x="17310" y="18020"/>
                  <a:pt x="17270" y="18006"/>
                  <a:pt x="17238" y="17883"/>
                </a:cubicBezTo>
                <a:cubicBezTo>
                  <a:pt x="17206" y="17759"/>
                  <a:pt x="17181" y="17855"/>
                  <a:pt x="17173" y="17800"/>
                </a:cubicBezTo>
                <a:cubicBezTo>
                  <a:pt x="17157" y="17745"/>
                  <a:pt x="17093" y="17635"/>
                  <a:pt x="17069" y="17622"/>
                </a:cubicBezTo>
                <a:cubicBezTo>
                  <a:pt x="17037" y="17594"/>
                  <a:pt x="16965" y="17471"/>
                  <a:pt x="16941" y="17416"/>
                </a:cubicBezTo>
                <a:cubicBezTo>
                  <a:pt x="16917" y="17374"/>
                  <a:pt x="16797" y="17251"/>
                  <a:pt x="16781" y="17196"/>
                </a:cubicBezTo>
                <a:cubicBezTo>
                  <a:pt x="16765" y="17141"/>
                  <a:pt x="16677" y="17100"/>
                  <a:pt x="16653" y="17017"/>
                </a:cubicBezTo>
                <a:cubicBezTo>
                  <a:pt x="16629" y="16921"/>
                  <a:pt x="16541" y="16921"/>
                  <a:pt x="16508" y="16880"/>
                </a:cubicBezTo>
                <a:cubicBezTo>
                  <a:pt x="16476" y="16825"/>
                  <a:pt x="16356" y="16880"/>
                  <a:pt x="16308" y="16935"/>
                </a:cubicBezTo>
                <a:cubicBezTo>
                  <a:pt x="16252" y="17003"/>
                  <a:pt x="16180" y="16921"/>
                  <a:pt x="16124" y="16907"/>
                </a:cubicBezTo>
                <a:cubicBezTo>
                  <a:pt x="16068" y="16880"/>
                  <a:pt x="16044" y="16990"/>
                  <a:pt x="15988" y="17058"/>
                </a:cubicBezTo>
                <a:cubicBezTo>
                  <a:pt x="15932" y="17127"/>
                  <a:pt x="15860" y="17168"/>
                  <a:pt x="15827" y="17237"/>
                </a:cubicBezTo>
                <a:cubicBezTo>
                  <a:pt x="15795" y="17319"/>
                  <a:pt x="15667" y="17416"/>
                  <a:pt x="15667" y="17471"/>
                </a:cubicBezTo>
                <a:cubicBezTo>
                  <a:pt x="15667" y="17526"/>
                  <a:pt x="15643" y="17663"/>
                  <a:pt x="15627" y="17773"/>
                </a:cubicBezTo>
                <a:cubicBezTo>
                  <a:pt x="15611" y="17883"/>
                  <a:pt x="15651" y="17883"/>
                  <a:pt x="15675" y="17842"/>
                </a:cubicBezTo>
                <a:cubicBezTo>
                  <a:pt x="15699" y="17814"/>
                  <a:pt x="15731" y="17745"/>
                  <a:pt x="15763" y="17773"/>
                </a:cubicBezTo>
                <a:cubicBezTo>
                  <a:pt x="15795" y="17800"/>
                  <a:pt x="15771" y="17855"/>
                  <a:pt x="15803" y="17924"/>
                </a:cubicBezTo>
                <a:cubicBezTo>
                  <a:pt x="15827" y="17979"/>
                  <a:pt x="15819" y="18171"/>
                  <a:pt x="15787" y="18226"/>
                </a:cubicBezTo>
                <a:cubicBezTo>
                  <a:pt x="15763" y="18281"/>
                  <a:pt x="15779" y="18350"/>
                  <a:pt x="15779" y="18446"/>
                </a:cubicBezTo>
                <a:cubicBezTo>
                  <a:pt x="15787" y="18556"/>
                  <a:pt x="15771" y="18639"/>
                  <a:pt x="15779" y="18694"/>
                </a:cubicBezTo>
                <a:cubicBezTo>
                  <a:pt x="15779" y="18762"/>
                  <a:pt x="15779" y="18817"/>
                  <a:pt x="15771" y="18858"/>
                </a:cubicBezTo>
                <a:cubicBezTo>
                  <a:pt x="15763" y="18913"/>
                  <a:pt x="15795" y="18968"/>
                  <a:pt x="15819" y="19023"/>
                </a:cubicBezTo>
                <a:cubicBezTo>
                  <a:pt x="15852" y="19092"/>
                  <a:pt x="15827" y="19147"/>
                  <a:pt x="15787" y="19188"/>
                </a:cubicBezTo>
                <a:cubicBezTo>
                  <a:pt x="15747" y="19229"/>
                  <a:pt x="15699" y="19353"/>
                  <a:pt x="15691" y="19422"/>
                </a:cubicBezTo>
                <a:cubicBezTo>
                  <a:pt x="15683" y="19490"/>
                  <a:pt x="15627" y="19559"/>
                  <a:pt x="15579" y="19573"/>
                </a:cubicBezTo>
                <a:cubicBezTo>
                  <a:pt x="15539" y="19573"/>
                  <a:pt x="15483" y="19573"/>
                  <a:pt x="15443" y="19559"/>
                </a:cubicBezTo>
                <a:cubicBezTo>
                  <a:pt x="15403" y="19559"/>
                  <a:pt x="15379" y="19559"/>
                  <a:pt x="15355" y="19518"/>
                </a:cubicBezTo>
                <a:cubicBezTo>
                  <a:pt x="15339" y="19490"/>
                  <a:pt x="15283" y="19518"/>
                  <a:pt x="15251" y="19559"/>
                </a:cubicBezTo>
                <a:cubicBezTo>
                  <a:pt x="15227" y="19614"/>
                  <a:pt x="15138" y="19710"/>
                  <a:pt x="15106" y="19642"/>
                </a:cubicBezTo>
                <a:cubicBezTo>
                  <a:pt x="15066" y="19587"/>
                  <a:pt x="14986" y="19614"/>
                  <a:pt x="14946" y="19614"/>
                </a:cubicBezTo>
                <a:cubicBezTo>
                  <a:pt x="14906" y="19614"/>
                  <a:pt x="14866" y="19724"/>
                  <a:pt x="14834" y="19806"/>
                </a:cubicBezTo>
                <a:cubicBezTo>
                  <a:pt x="14802" y="19903"/>
                  <a:pt x="14770" y="19916"/>
                  <a:pt x="14762" y="20026"/>
                </a:cubicBezTo>
                <a:cubicBezTo>
                  <a:pt x="14754" y="20136"/>
                  <a:pt x="14738" y="20177"/>
                  <a:pt x="14674" y="20177"/>
                </a:cubicBezTo>
                <a:cubicBezTo>
                  <a:pt x="14610" y="20191"/>
                  <a:pt x="14441" y="20384"/>
                  <a:pt x="14425" y="20439"/>
                </a:cubicBezTo>
                <a:cubicBezTo>
                  <a:pt x="14401" y="20494"/>
                  <a:pt x="14361" y="20576"/>
                  <a:pt x="14329" y="20548"/>
                </a:cubicBezTo>
                <a:cubicBezTo>
                  <a:pt x="14297" y="20521"/>
                  <a:pt x="14265" y="20590"/>
                  <a:pt x="14225" y="20603"/>
                </a:cubicBezTo>
                <a:cubicBezTo>
                  <a:pt x="14185" y="20617"/>
                  <a:pt x="14145" y="20658"/>
                  <a:pt x="14113" y="20603"/>
                </a:cubicBezTo>
                <a:cubicBezTo>
                  <a:pt x="14081" y="20562"/>
                  <a:pt x="14041" y="20590"/>
                  <a:pt x="14009" y="20631"/>
                </a:cubicBezTo>
                <a:cubicBezTo>
                  <a:pt x="13969" y="20672"/>
                  <a:pt x="13905" y="20672"/>
                  <a:pt x="13873" y="20617"/>
                </a:cubicBezTo>
                <a:cubicBezTo>
                  <a:pt x="13841" y="20562"/>
                  <a:pt x="13784" y="20548"/>
                  <a:pt x="13784" y="20466"/>
                </a:cubicBezTo>
                <a:cubicBezTo>
                  <a:pt x="13784" y="20370"/>
                  <a:pt x="13744" y="20425"/>
                  <a:pt x="13712" y="20452"/>
                </a:cubicBezTo>
                <a:cubicBezTo>
                  <a:pt x="13688" y="20480"/>
                  <a:pt x="13600" y="20494"/>
                  <a:pt x="13592" y="20411"/>
                </a:cubicBezTo>
                <a:cubicBezTo>
                  <a:pt x="13592" y="20342"/>
                  <a:pt x="13536" y="20315"/>
                  <a:pt x="13512" y="20315"/>
                </a:cubicBezTo>
                <a:cubicBezTo>
                  <a:pt x="13488" y="20301"/>
                  <a:pt x="13472" y="20425"/>
                  <a:pt x="13408" y="20356"/>
                </a:cubicBezTo>
                <a:cubicBezTo>
                  <a:pt x="13344" y="20301"/>
                  <a:pt x="13216" y="20411"/>
                  <a:pt x="13160" y="20439"/>
                </a:cubicBezTo>
                <a:cubicBezTo>
                  <a:pt x="13111" y="20452"/>
                  <a:pt x="13087" y="20562"/>
                  <a:pt x="13063" y="20576"/>
                </a:cubicBezTo>
                <a:cubicBezTo>
                  <a:pt x="13031" y="20590"/>
                  <a:pt x="12983" y="20658"/>
                  <a:pt x="12959" y="20658"/>
                </a:cubicBezTo>
                <a:cubicBezTo>
                  <a:pt x="12943" y="20645"/>
                  <a:pt x="12791" y="20603"/>
                  <a:pt x="12735" y="20535"/>
                </a:cubicBezTo>
                <a:cubicBezTo>
                  <a:pt x="12671" y="20480"/>
                  <a:pt x="12671" y="20480"/>
                  <a:pt x="12663" y="20411"/>
                </a:cubicBezTo>
                <a:cubicBezTo>
                  <a:pt x="12655" y="20342"/>
                  <a:pt x="12631" y="20232"/>
                  <a:pt x="12615" y="20150"/>
                </a:cubicBezTo>
                <a:cubicBezTo>
                  <a:pt x="12599" y="20040"/>
                  <a:pt x="12567" y="20095"/>
                  <a:pt x="12511" y="20095"/>
                </a:cubicBezTo>
                <a:cubicBezTo>
                  <a:pt x="12446" y="20095"/>
                  <a:pt x="12406" y="20068"/>
                  <a:pt x="12398" y="20054"/>
                </a:cubicBezTo>
                <a:cubicBezTo>
                  <a:pt x="12390" y="20026"/>
                  <a:pt x="12334" y="19971"/>
                  <a:pt x="12278" y="19985"/>
                </a:cubicBezTo>
                <a:cubicBezTo>
                  <a:pt x="12214" y="19999"/>
                  <a:pt x="12190" y="20013"/>
                  <a:pt x="12142" y="19985"/>
                </a:cubicBezTo>
                <a:cubicBezTo>
                  <a:pt x="12086" y="19958"/>
                  <a:pt x="12070" y="19971"/>
                  <a:pt x="12030" y="19916"/>
                </a:cubicBezTo>
                <a:cubicBezTo>
                  <a:pt x="11990" y="19848"/>
                  <a:pt x="11974" y="19944"/>
                  <a:pt x="11974" y="19985"/>
                </a:cubicBezTo>
                <a:cubicBezTo>
                  <a:pt x="11974" y="20026"/>
                  <a:pt x="11950" y="20040"/>
                  <a:pt x="11918" y="20081"/>
                </a:cubicBezTo>
                <a:cubicBezTo>
                  <a:pt x="11878" y="20136"/>
                  <a:pt x="11902" y="20205"/>
                  <a:pt x="11870" y="20219"/>
                </a:cubicBezTo>
                <a:cubicBezTo>
                  <a:pt x="11838" y="20246"/>
                  <a:pt x="11814" y="20384"/>
                  <a:pt x="11814" y="20466"/>
                </a:cubicBezTo>
                <a:cubicBezTo>
                  <a:pt x="11814" y="20548"/>
                  <a:pt x="11838" y="20590"/>
                  <a:pt x="11886" y="20686"/>
                </a:cubicBezTo>
                <a:cubicBezTo>
                  <a:pt x="11934" y="20782"/>
                  <a:pt x="11942" y="20892"/>
                  <a:pt x="11902" y="20933"/>
                </a:cubicBezTo>
                <a:cubicBezTo>
                  <a:pt x="11862" y="20974"/>
                  <a:pt x="11870" y="20988"/>
                  <a:pt x="11822" y="21071"/>
                </a:cubicBezTo>
                <a:cubicBezTo>
                  <a:pt x="11781" y="21153"/>
                  <a:pt x="11733" y="21153"/>
                  <a:pt x="11709" y="21098"/>
                </a:cubicBezTo>
                <a:cubicBezTo>
                  <a:pt x="11693" y="21057"/>
                  <a:pt x="11645" y="21084"/>
                  <a:pt x="11629" y="21084"/>
                </a:cubicBezTo>
                <a:cubicBezTo>
                  <a:pt x="11605" y="21084"/>
                  <a:pt x="11557" y="21084"/>
                  <a:pt x="11533" y="21057"/>
                </a:cubicBezTo>
                <a:cubicBezTo>
                  <a:pt x="11517" y="21016"/>
                  <a:pt x="11469" y="21057"/>
                  <a:pt x="11445" y="21098"/>
                </a:cubicBezTo>
                <a:cubicBezTo>
                  <a:pt x="11413" y="21139"/>
                  <a:pt x="11373" y="21098"/>
                  <a:pt x="11325" y="21084"/>
                </a:cubicBezTo>
                <a:cubicBezTo>
                  <a:pt x="11285" y="21084"/>
                  <a:pt x="11205" y="21016"/>
                  <a:pt x="11197" y="20961"/>
                </a:cubicBezTo>
                <a:cubicBezTo>
                  <a:pt x="11181" y="20906"/>
                  <a:pt x="11181" y="20837"/>
                  <a:pt x="11173" y="20810"/>
                </a:cubicBezTo>
                <a:cubicBezTo>
                  <a:pt x="11173" y="20782"/>
                  <a:pt x="11076" y="20810"/>
                  <a:pt x="11060" y="20796"/>
                </a:cubicBezTo>
                <a:cubicBezTo>
                  <a:pt x="11044" y="20768"/>
                  <a:pt x="10996" y="20810"/>
                  <a:pt x="10980" y="20810"/>
                </a:cubicBezTo>
                <a:cubicBezTo>
                  <a:pt x="10964" y="20810"/>
                  <a:pt x="10884" y="20782"/>
                  <a:pt x="10860" y="20741"/>
                </a:cubicBezTo>
                <a:cubicBezTo>
                  <a:pt x="10836" y="20686"/>
                  <a:pt x="10820" y="20713"/>
                  <a:pt x="10788" y="20727"/>
                </a:cubicBezTo>
                <a:cubicBezTo>
                  <a:pt x="10748" y="20727"/>
                  <a:pt x="10748" y="20768"/>
                  <a:pt x="10724" y="20768"/>
                </a:cubicBezTo>
                <a:cubicBezTo>
                  <a:pt x="10700" y="20768"/>
                  <a:pt x="10652" y="20796"/>
                  <a:pt x="10636" y="20837"/>
                </a:cubicBezTo>
                <a:cubicBezTo>
                  <a:pt x="10620" y="20864"/>
                  <a:pt x="10604" y="20892"/>
                  <a:pt x="10572" y="20906"/>
                </a:cubicBezTo>
                <a:cubicBezTo>
                  <a:pt x="10540" y="20906"/>
                  <a:pt x="10540" y="20961"/>
                  <a:pt x="10508" y="20974"/>
                </a:cubicBezTo>
                <a:cubicBezTo>
                  <a:pt x="10484" y="21002"/>
                  <a:pt x="10435" y="21043"/>
                  <a:pt x="10403" y="21071"/>
                </a:cubicBezTo>
                <a:cubicBezTo>
                  <a:pt x="10379" y="21098"/>
                  <a:pt x="10363" y="21153"/>
                  <a:pt x="10323" y="21153"/>
                </a:cubicBezTo>
                <a:cubicBezTo>
                  <a:pt x="10283" y="21167"/>
                  <a:pt x="10283" y="21249"/>
                  <a:pt x="10291" y="21290"/>
                </a:cubicBezTo>
                <a:cubicBezTo>
                  <a:pt x="10291" y="21318"/>
                  <a:pt x="10195" y="21400"/>
                  <a:pt x="10155" y="21400"/>
                </a:cubicBezTo>
                <a:cubicBezTo>
                  <a:pt x="10115" y="21400"/>
                  <a:pt x="10075" y="21400"/>
                  <a:pt x="10035" y="21400"/>
                </a:cubicBezTo>
                <a:cubicBezTo>
                  <a:pt x="10003" y="21400"/>
                  <a:pt x="9979" y="21469"/>
                  <a:pt x="9963" y="21524"/>
                </a:cubicBezTo>
                <a:cubicBezTo>
                  <a:pt x="9955" y="21565"/>
                  <a:pt x="9891" y="21579"/>
                  <a:pt x="9859" y="21579"/>
                </a:cubicBezTo>
                <a:cubicBezTo>
                  <a:pt x="9819" y="21579"/>
                  <a:pt x="9779" y="21510"/>
                  <a:pt x="9754" y="21469"/>
                </a:cubicBezTo>
                <a:cubicBezTo>
                  <a:pt x="9730" y="21414"/>
                  <a:pt x="9698" y="21359"/>
                  <a:pt x="9698" y="21332"/>
                </a:cubicBezTo>
                <a:cubicBezTo>
                  <a:pt x="9690" y="21290"/>
                  <a:pt x="9706" y="21249"/>
                  <a:pt x="9698" y="21235"/>
                </a:cubicBezTo>
                <a:cubicBezTo>
                  <a:pt x="9690" y="21208"/>
                  <a:pt x="9642" y="21290"/>
                  <a:pt x="9618" y="21332"/>
                </a:cubicBezTo>
                <a:cubicBezTo>
                  <a:pt x="9594" y="21387"/>
                  <a:pt x="9538" y="21359"/>
                  <a:pt x="9522" y="21332"/>
                </a:cubicBezTo>
                <a:cubicBezTo>
                  <a:pt x="9514" y="21290"/>
                  <a:pt x="9418" y="21290"/>
                  <a:pt x="9418" y="21290"/>
                </a:cubicBezTo>
                <a:cubicBezTo>
                  <a:pt x="9418" y="21290"/>
                  <a:pt x="9394" y="21222"/>
                  <a:pt x="9394" y="21153"/>
                </a:cubicBezTo>
                <a:cubicBezTo>
                  <a:pt x="9386" y="21084"/>
                  <a:pt x="9338" y="21043"/>
                  <a:pt x="9314" y="21002"/>
                </a:cubicBezTo>
                <a:cubicBezTo>
                  <a:pt x="9282" y="20974"/>
                  <a:pt x="9234" y="20961"/>
                  <a:pt x="9226" y="20933"/>
                </a:cubicBezTo>
                <a:cubicBezTo>
                  <a:pt x="9226" y="20892"/>
                  <a:pt x="9266" y="20768"/>
                  <a:pt x="9186" y="20658"/>
                </a:cubicBezTo>
                <a:cubicBezTo>
                  <a:pt x="9114" y="20548"/>
                  <a:pt x="9041" y="20507"/>
                  <a:pt x="9017" y="20548"/>
                </a:cubicBezTo>
                <a:cubicBezTo>
                  <a:pt x="9001" y="20603"/>
                  <a:pt x="8929" y="20672"/>
                  <a:pt x="8897" y="20645"/>
                </a:cubicBezTo>
                <a:cubicBezTo>
                  <a:pt x="8857" y="20617"/>
                  <a:pt x="8809" y="20658"/>
                  <a:pt x="8769" y="20603"/>
                </a:cubicBezTo>
                <a:cubicBezTo>
                  <a:pt x="8729" y="20548"/>
                  <a:pt x="8697" y="20562"/>
                  <a:pt x="8681" y="20507"/>
                </a:cubicBezTo>
                <a:cubicBezTo>
                  <a:pt x="8665" y="20452"/>
                  <a:pt x="8665" y="20411"/>
                  <a:pt x="8673" y="20356"/>
                </a:cubicBezTo>
                <a:cubicBezTo>
                  <a:pt x="8681" y="20301"/>
                  <a:pt x="8625" y="20301"/>
                  <a:pt x="8585" y="20315"/>
                </a:cubicBezTo>
                <a:cubicBezTo>
                  <a:pt x="8545" y="20329"/>
                  <a:pt x="8553" y="20452"/>
                  <a:pt x="8553" y="20452"/>
                </a:cubicBezTo>
                <a:cubicBezTo>
                  <a:pt x="8457" y="20507"/>
                  <a:pt x="8457" y="20507"/>
                  <a:pt x="8457" y="20507"/>
                </a:cubicBezTo>
                <a:cubicBezTo>
                  <a:pt x="8457" y="20507"/>
                  <a:pt x="8280" y="19710"/>
                  <a:pt x="8256" y="19518"/>
                </a:cubicBezTo>
                <a:cubicBezTo>
                  <a:pt x="8224" y="19339"/>
                  <a:pt x="8160" y="19064"/>
                  <a:pt x="8112" y="18996"/>
                </a:cubicBezTo>
                <a:cubicBezTo>
                  <a:pt x="8064" y="18927"/>
                  <a:pt x="7992" y="18748"/>
                  <a:pt x="7992" y="18680"/>
                </a:cubicBezTo>
                <a:cubicBezTo>
                  <a:pt x="7992" y="18625"/>
                  <a:pt x="8016" y="18639"/>
                  <a:pt x="8040" y="18611"/>
                </a:cubicBezTo>
                <a:cubicBezTo>
                  <a:pt x="8064" y="18584"/>
                  <a:pt x="8048" y="18529"/>
                  <a:pt x="8024" y="18529"/>
                </a:cubicBezTo>
                <a:cubicBezTo>
                  <a:pt x="8008" y="18529"/>
                  <a:pt x="7960" y="18542"/>
                  <a:pt x="7944" y="18556"/>
                </a:cubicBezTo>
                <a:cubicBezTo>
                  <a:pt x="7920" y="18570"/>
                  <a:pt x="7888" y="18597"/>
                  <a:pt x="7856" y="18584"/>
                </a:cubicBezTo>
                <a:cubicBezTo>
                  <a:pt x="7832" y="18584"/>
                  <a:pt x="7800" y="18597"/>
                  <a:pt x="7776" y="18639"/>
                </a:cubicBezTo>
                <a:cubicBezTo>
                  <a:pt x="7760" y="18680"/>
                  <a:pt x="7719" y="18721"/>
                  <a:pt x="7711" y="18721"/>
                </a:cubicBezTo>
                <a:cubicBezTo>
                  <a:pt x="7711" y="18721"/>
                  <a:pt x="7647" y="18721"/>
                  <a:pt x="7623" y="18762"/>
                </a:cubicBezTo>
                <a:cubicBezTo>
                  <a:pt x="7591" y="18803"/>
                  <a:pt x="7551" y="18803"/>
                  <a:pt x="7551" y="18776"/>
                </a:cubicBezTo>
                <a:cubicBezTo>
                  <a:pt x="7543" y="18748"/>
                  <a:pt x="7519" y="18707"/>
                  <a:pt x="7495" y="18748"/>
                </a:cubicBezTo>
                <a:cubicBezTo>
                  <a:pt x="7471" y="18790"/>
                  <a:pt x="7415" y="18776"/>
                  <a:pt x="7415" y="18735"/>
                </a:cubicBezTo>
                <a:cubicBezTo>
                  <a:pt x="7407" y="18694"/>
                  <a:pt x="7391" y="18666"/>
                  <a:pt x="7407" y="18639"/>
                </a:cubicBezTo>
                <a:cubicBezTo>
                  <a:pt x="7423" y="18597"/>
                  <a:pt x="7463" y="18542"/>
                  <a:pt x="7463" y="18542"/>
                </a:cubicBezTo>
                <a:cubicBezTo>
                  <a:pt x="7463" y="18542"/>
                  <a:pt x="7407" y="18501"/>
                  <a:pt x="7383" y="18460"/>
                </a:cubicBezTo>
                <a:cubicBezTo>
                  <a:pt x="7367" y="18419"/>
                  <a:pt x="7335" y="18432"/>
                  <a:pt x="7311" y="18474"/>
                </a:cubicBezTo>
                <a:cubicBezTo>
                  <a:pt x="7287" y="18501"/>
                  <a:pt x="7279" y="18364"/>
                  <a:pt x="7279" y="18336"/>
                </a:cubicBezTo>
                <a:cubicBezTo>
                  <a:pt x="7279" y="18295"/>
                  <a:pt x="7255" y="18240"/>
                  <a:pt x="7239" y="18281"/>
                </a:cubicBezTo>
                <a:cubicBezTo>
                  <a:pt x="7215" y="18336"/>
                  <a:pt x="7143" y="18323"/>
                  <a:pt x="7143" y="18295"/>
                </a:cubicBezTo>
                <a:cubicBezTo>
                  <a:pt x="7135" y="18268"/>
                  <a:pt x="7087" y="18254"/>
                  <a:pt x="7071" y="18213"/>
                </a:cubicBezTo>
                <a:cubicBezTo>
                  <a:pt x="7054" y="18171"/>
                  <a:pt x="7079" y="18171"/>
                  <a:pt x="7095" y="18130"/>
                </a:cubicBezTo>
                <a:cubicBezTo>
                  <a:pt x="7111" y="18089"/>
                  <a:pt x="7119" y="18048"/>
                  <a:pt x="7127" y="17993"/>
                </a:cubicBezTo>
                <a:cubicBezTo>
                  <a:pt x="7127" y="17924"/>
                  <a:pt x="7111" y="17897"/>
                  <a:pt x="7119" y="17855"/>
                </a:cubicBezTo>
                <a:cubicBezTo>
                  <a:pt x="7135" y="17828"/>
                  <a:pt x="7119" y="17773"/>
                  <a:pt x="7103" y="17718"/>
                </a:cubicBezTo>
                <a:cubicBezTo>
                  <a:pt x="7095" y="17677"/>
                  <a:pt x="7046" y="17649"/>
                  <a:pt x="7014" y="17677"/>
                </a:cubicBezTo>
                <a:cubicBezTo>
                  <a:pt x="6974" y="17718"/>
                  <a:pt x="6966" y="17663"/>
                  <a:pt x="6950" y="17622"/>
                </a:cubicBezTo>
                <a:cubicBezTo>
                  <a:pt x="6942" y="17567"/>
                  <a:pt x="6862" y="17457"/>
                  <a:pt x="6806" y="17457"/>
                </a:cubicBezTo>
                <a:cubicBezTo>
                  <a:pt x="6758" y="17471"/>
                  <a:pt x="6750" y="17512"/>
                  <a:pt x="6710" y="17512"/>
                </a:cubicBezTo>
                <a:cubicBezTo>
                  <a:pt x="6678" y="17526"/>
                  <a:pt x="6670" y="17594"/>
                  <a:pt x="6654" y="17594"/>
                </a:cubicBezTo>
                <a:cubicBezTo>
                  <a:pt x="6646" y="17608"/>
                  <a:pt x="6542" y="17635"/>
                  <a:pt x="6526" y="17622"/>
                </a:cubicBezTo>
                <a:cubicBezTo>
                  <a:pt x="6502" y="17608"/>
                  <a:pt x="6422" y="17594"/>
                  <a:pt x="6373" y="17594"/>
                </a:cubicBezTo>
                <a:cubicBezTo>
                  <a:pt x="6325" y="17594"/>
                  <a:pt x="6277" y="17594"/>
                  <a:pt x="6237" y="17526"/>
                </a:cubicBezTo>
                <a:cubicBezTo>
                  <a:pt x="6197" y="17471"/>
                  <a:pt x="6157" y="17526"/>
                  <a:pt x="6109" y="17594"/>
                </a:cubicBezTo>
                <a:cubicBezTo>
                  <a:pt x="6069" y="17677"/>
                  <a:pt x="6021" y="17553"/>
                  <a:pt x="5981" y="17539"/>
                </a:cubicBezTo>
                <a:cubicBezTo>
                  <a:pt x="5941" y="17526"/>
                  <a:pt x="5885" y="17526"/>
                  <a:pt x="5829" y="17498"/>
                </a:cubicBezTo>
                <a:cubicBezTo>
                  <a:pt x="5773" y="17471"/>
                  <a:pt x="5716" y="17498"/>
                  <a:pt x="5676" y="17498"/>
                </a:cubicBezTo>
                <a:cubicBezTo>
                  <a:pt x="5636" y="17498"/>
                  <a:pt x="5620" y="17498"/>
                  <a:pt x="5572" y="17429"/>
                </a:cubicBezTo>
                <a:cubicBezTo>
                  <a:pt x="5524" y="17374"/>
                  <a:pt x="5420" y="17333"/>
                  <a:pt x="5412" y="17347"/>
                </a:cubicBezTo>
                <a:cubicBezTo>
                  <a:pt x="5404" y="17374"/>
                  <a:pt x="5388" y="17402"/>
                  <a:pt x="5364" y="17471"/>
                </a:cubicBezTo>
                <a:cubicBezTo>
                  <a:pt x="5332" y="17526"/>
                  <a:pt x="5356" y="17539"/>
                  <a:pt x="5364" y="17581"/>
                </a:cubicBezTo>
                <a:cubicBezTo>
                  <a:pt x="5380" y="17622"/>
                  <a:pt x="5356" y="17622"/>
                  <a:pt x="5340" y="17663"/>
                </a:cubicBezTo>
                <a:cubicBezTo>
                  <a:pt x="5316" y="17704"/>
                  <a:pt x="5364" y="17732"/>
                  <a:pt x="5436" y="17828"/>
                </a:cubicBezTo>
                <a:cubicBezTo>
                  <a:pt x="5500" y="17924"/>
                  <a:pt x="5460" y="17938"/>
                  <a:pt x="5428" y="17952"/>
                </a:cubicBezTo>
                <a:cubicBezTo>
                  <a:pt x="5396" y="17979"/>
                  <a:pt x="5340" y="17869"/>
                  <a:pt x="5316" y="17828"/>
                </a:cubicBezTo>
                <a:cubicBezTo>
                  <a:pt x="5284" y="17773"/>
                  <a:pt x="5244" y="17842"/>
                  <a:pt x="5204" y="17883"/>
                </a:cubicBezTo>
                <a:cubicBezTo>
                  <a:pt x="5164" y="17938"/>
                  <a:pt x="5188" y="18048"/>
                  <a:pt x="5188" y="18103"/>
                </a:cubicBezTo>
                <a:cubicBezTo>
                  <a:pt x="5188" y="18171"/>
                  <a:pt x="5180" y="18144"/>
                  <a:pt x="5124" y="18144"/>
                </a:cubicBezTo>
                <a:cubicBezTo>
                  <a:pt x="5068" y="18130"/>
                  <a:pt x="5011" y="18103"/>
                  <a:pt x="4979" y="18144"/>
                </a:cubicBezTo>
                <a:cubicBezTo>
                  <a:pt x="4947" y="18185"/>
                  <a:pt x="5027" y="18295"/>
                  <a:pt x="5044" y="18364"/>
                </a:cubicBezTo>
                <a:cubicBezTo>
                  <a:pt x="5068" y="18432"/>
                  <a:pt x="5092" y="18474"/>
                  <a:pt x="5132" y="18542"/>
                </a:cubicBezTo>
                <a:cubicBezTo>
                  <a:pt x="5172" y="18611"/>
                  <a:pt x="5148" y="18652"/>
                  <a:pt x="5124" y="18735"/>
                </a:cubicBezTo>
                <a:cubicBezTo>
                  <a:pt x="5100" y="18817"/>
                  <a:pt x="5092" y="18900"/>
                  <a:pt x="5019" y="18886"/>
                </a:cubicBezTo>
                <a:cubicBezTo>
                  <a:pt x="4947" y="18858"/>
                  <a:pt x="4867" y="18803"/>
                  <a:pt x="4867" y="18762"/>
                </a:cubicBezTo>
                <a:cubicBezTo>
                  <a:pt x="4867" y="18721"/>
                  <a:pt x="4835" y="18666"/>
                  <a:pt x="4827" y="18666"/>
                </a:cubicBezTo>
                <a:cubicBezTo>
                  <a:pt x="4811" y="18666"/>
                  <a:pt x="4787" y="18735"/>
                  <a:pt x="4763" y="18735"/>
                </a:cubicBezTo>
                <a:cubicBezTo>
                  <a:pt x="4739" y="18735"/>
                  <a:pt x="4659" y="18625"/>
                  <a:pt x="4643" y="18570"/>
                </a:cubicBezTo>
                <a:cubicBezTo>
                  <a:pt x="4619" y="18515"/>
                  <a:pt x="4595" y="18487"/>
                  <a:pt x="4619" y="18405"/>
                </a:cubicBezTo>
                <a:cubicBezTo>
                  <a:pt x="4643" y="18323"/>
                  <a:pt x="4579" y="18364"/>
                  <a:pt x="4547" y="18309"/>
                </a:cubicBezTo>
                <a:cubicBezTo>
                  <a:pt x="4515" y="18240"/>
                  <a:pt x="4499" y="18240"/>
                  <a:pt x="4483" y="18281"/>
                </a:cubicBezTo>
                <a:cubicBezTo>
                  <a:pt x="4475" y="18323"/>
                  <a:pt x="4387" y="18391"/>
                  <a:pt x="4379" y="18336"/>
                </a:cubicBezTo>
                <a:cubicBezTo>
                  <a:pt x="4379" y="18281"/>
                  <a:pt x="4362" y="18199"/>
                  <a:pt x="4338" y="18144"/>
                </a:cubicBezTo>
                <a:cubicBezTo>
                  <a:pt x="4306" y="18075"/>
                  <a:pt x="4250" y="18048"/>
                  <a:pt x="4194" y="18116"/>
                </a:cubicBezTo>
                <a:cubicBezTo>
                  <a:pt x="4146" y="18185"/>
                  <a:pt x="4050" y="18226"/>
                  <a:pt x="4050" y="18171"/>
                </a:cubicBezTo>
                <a:cubicBezTo>
                  <a:pt x="4050" y="18116"/>
                  <a:pt x="3986" y="17979"/>
                  <a:pt x="3978" y="17910"/>
                </a:cubicBezTo>
                <a:cubicBezTo>
                  <a:pt x="3970" y="17842"/>
                  <a:pt x="3922" y="17842"/>
                  <a:pt x="3914" y="17924"/>
                </a:cubicBezTo>
                <a:cubicBezTo>
                  <a:pt x="3914" y="18006"/>
                  <a:pt x="3834" y="18048"/>
                  <a:pt x="3858" y="17938"/>
                </a:cubicBezTo>
                <a:cubicBezTo>
                  <a:pt x="3874" y="17842"/>
                  <a:pt x="3882" y="17814"/>
                  <a:pt x="3874" y="17773"/>
                </a:cubicBezTo>
                <a:cubicBezTo>
                  <a:pt x="3866" y="17718"/>
                  <a:pt x="3842" y="17622"/>
                  <a:pt x="3834" y="17526"/>
                </a:cubicBezTo>
                <a:cubicBezTo>
                  <a:pt x="3834" y="17429"/>
                  <a:pt x="3802" y="17416"/>
                  <a:pt x="3730" y="17347"/>
                </a:cubicBezTo>
                <a:cubicBezTo>
                  <a:pt x="3649" y="17264"/>
                  <a:pt x="3689" y="17251"/>
                  <a:pt x="3689" y="17168"/>
                </a:cubicBezTo>
                <a:cubicBezTo>
                  <a:pt x="3689" y="17100"/>
                  <a:pt x="3633" y="17086"/>
                  <a:pt x="3601" y="17100"/>
                </a:cubicBezTo>
                <a:cubicBezTo>
                  <a:pt x="3561" y="17113"/>
                  <a:pt x="3521" y="17141"/>
                  <a:pt x="3513" y="17100"/>
                </a:cubicBezTo>
                <a:cubicBezTo>
                  <a:pt x="3505" y="17058"/>
                  <a:pt x="3513" y="17017"/>
                  <a:pt x="3473" y="16921"/>
                </a:cubicBezTo>
                <a:cubicBezTo>
                  <a:pt x="3425" y="16839"/>
                  <a:pt x="3385" y="16921"/>
                  <a:pt x="3337" y="16962"/>
                </a:cubicBezTo>
                <a:cubicBezTo>
                  <a:pt x="3289" y="17003"/>
                  <a:pt x="3177" y="16990"/>
                  <a:pt x="3169" y="16962"/>
                </a:cubicBezTo>
                <a:cubicBezTo>
                  <a:pt x="3161" y="16935"/>
                  <a:pt x="3121" y="16894"/>
                  <a:pt x="3097" y="16976"/>
                </a:cubicBezTo>
                <a:cubicBezTo>
                  <a:pt x="3073" y="17045"/>
                  <a:pt x="3041" y="17017"/>
                  <a:pt x="2968" y="16990"/>
                </a:cubicBezTo>
                <a:cubicBezTo>
                  <a:pt x="2904" y="16976"/>
                  <a:pt x="2880" y="17086"/>
                  <a:pt x="2864" y="17251"/>
                </a:cubicBezTo>
                <a:cubicBezTo>
                  <a:pt x="2848" y="17402"/>
                  <a:pt x="2712" y="17292"/>
                  <a:pt x="2720" y="17210"/>
                </a:cubicBezTo>
                <a:cubicBezTo>
                  <a:pt x="2728" y="17141"/>
                  <a:pt x="2728" y="16976"/>
                  <a:pt x="2712" y="16880"/>
                </a:cubicBezTo>
                <a:cubicBezTo>
                  <a:pt x="2704" y="16784"/>
                  <a:pt x="2648" y="16894"/>
                  <a:pt x="2600" y="16976"/>
                </a:cubicBezTo>
                <a:cubicBezTo>
                  <a:pt x="2560" y="17058"/>
                  <a:pt x="2528" y="17003"/>
                  <a:pt x="2480" y="17072"/>
                </a:cubicBezTo>
                <a:cubicBezTo>
                  <a:pt x="2424" y="17141"/>
                  <a:pt x="2440" y="17251"/>
                  <a:pt x="2408" y="17347"/>
                </a:cubicBezTo>
                <a:cubicBezTo>
                  <a:pt x="2384" y="17457"/>
                  <a:pt x="2319" y="17374"/>
                  <a:pt x="2255" y="17457"/>
                </a:cubicBezTo>
                <a:cubicBezTo>
                  <a:pt x="2183" y="17539"/>
                  <a:pt x="2231" y="17635"/>
                  <a:pt x="2263" y="17745"/>
                </a:cubicBezTo>
                <a:cubicBezTo>
                  <a:pt x="2295" y="17855"/>
                  <a:pt x="2191" y="17842"/>
                  <a:pt x="2215" y="17924"/>
                </a:cubicBezTo>
                <a:cubicBezTo>
                  <a:pt x="2231" y="17993"/>
                  <a:pt x="2295" y="18006"/>
                  <a:pt x="2327" y="18034"/>
                </a:cubicBezTo>
                <a:cubicBezTo>
                  <a:pt x="2368" y="18075"/>
                  <a:pt x="2360" y="18171"/>
                  <a:pt x="2360" y="18240"/>
                </a:cubicBezTo>
                <a:cubicBezTo>
                  <a:pt x="2360" y="18309"/>
                  <a:pt x="2352" y="18377"/>
                  <a:pt x="2352" y="18570"/>
                </a:cubicBezTo>
                <a:cubicBezTo>
                  <a:pt x="2352" y="18748"/>
                  <a:pt x="2295" y="18721"/>
                  <a:pt x="2287" y="18680"/>
                </a:cubicBezTo>
                <a:cubicBezTo>
                  <a:pt x="2287" y="18639"/>
                  <a:pt x="2223" y="18625"/>
                  <a:pt x="2255" y="18721"/>
                </a:cubicBezTo>
                <a:cubicBezTo>
                  <a:pt x="2279" y="18776"/>
                  <a:pt x="2295" y="18886"/>
                  <a:pt x="2303" y="18955"/>
                </a:cubicBezTo>
                <a:cubicBezTo>
                  <a:pt x="2287" y="18968"/>
                  <a:pt x="2247" y="18982"/>
                  <a:pt x="2223" y="18968"/>
                </a:cubicBezTo>
                <a:cubicBezTo>
                  <a:pt x="2191" y="18968"/>
                  <a:pt x="2175" y="19010"/>
                  <a:pt x="2127" y="19010"/>
                </a:cubicBezTo>
                <a:cubicBezTo>
                  <a:pt x="2079" y="19010"/>
                  <a:pt x="2135" y="18996"/>
                  <a:pt x="2055" y="18968"/>
                </a:cubicBezTo>
                <a:cubicBezTo>
                  <a:pt x="1975" y="18955"/>
                  <a:pt x="1959" y="18955"/>
                  <a:pt x="1935" y="18927"/>
                </a:cubicBezTo>
                <a:cubicBezTo>
                  <a:pt x="1919" y="18886"/>
                  <a:pt x="1919" y="18872"/>
                  <a:pt x="1871" y="18886"/>
                </a:cubicBezTo>
                <a:cubicBezTo>
                  <a:pt x="1823" y="18900"/>
                  <a:pt x="1799" y="18982"/>
                  <a:pt x="1807" y="18982"/>
                </a:cubicBezTo>
                <a:cubicBezTo>
                  <a:pt x="1735" y="19010"/>
                  <a:pt x="1679" y="19078"/>
                  <a:pt x="1622" y="19092"/>
                </a:cubicBezTo>
                <a:cubicBezTo>
                  <a:pt x="1566" y="19106"/>
                  <a:pt x="1542" y="19147"/>
                  <a:pt x="1558" y="19243"/>
                </a:cubicBezTo>
                <a:cubicBezTo>
                  <a:pt x="1566" y="19326"/>
                  <a:pt x="1574" y="19504"/>
                  <a:pt x="1566" y="19587"/>
                </a:cubicBezTo>
                <a:cubicBezTo>
                  <a:pt x="1558" y="19669"/>
                  <a:pt x="1582" y="19669"/>
                  <a:pt x="1518" y="19738"/>
                </a:cubicBezTo>
                <a:cubicBezTo>
                  <a:pt x="1454" y="19806"/>
                  <a:pt x="1438" y="19930"/>
                  <a:pt x="1438" y="20026"/>
                </a:cubicBezTo>
                <a:cubicBezTo>
                  <a:pt x="1438" y="20109"/>
                  <a:pt x="1398" y="20191"/>
                  <a:pt x="1398" y="20274"/>
                </a:cubicBezTo>
                <a:cubicBezTo>
                  <a:pt x="1398" y="20356"/>
                  <a:pt x="1430" y="20494"/>
                  <a:pt x="1430" y="20603"/>
                </a:cubicBezTo>
                <a:cubicBezTo>
                  <a:pt x="1422" y="20672"/>
                  <a:pt x="1438" y="20741"/>
                  <a:pt x="1438" y="20796"/>
                </a:cubicBezTo>
                <a:cubicBezTo>
                  <a:pt x="1406" y="20796"/>
                  <a:pt x="1374" y="20810"/>
                  <a:pt x="1358" y="20810"/>
                </a:cubicBezTo>
                <a:cubicBezTo>
                  <a:pt x="1302" y="20810"/>
                  <a:pt x="1262" y="20810"/>
                  <a:pt x="1230" y="20851"/>
                </a:cubicBezTo>
                <a:cubicBezTo>
                  <a:pt x="1206" y="20892"/>
                  <a:pt x="1142" y="20837"/>
                  <a:pt x="1126" y="20768"/>
                </a:cubicBezTo>
                <a:cubicBezTo>
                  <a:pt x="1102" y="20713"/>
                  <a:pt x="1086" y="20590"/>
                  <a:pt x="1086" y="20521"/>
                </a:cubicBezTo>
                <a:cubicBezTo>
                  <a:pt x="1086" y="20466"/>
                  <a:pt x="1070" y="20370"/>
                  <a:pt x="1062" y="20301"/>
                </a:cubicBezTo>
                <a:cubicBezTo>
                  <a:pt x="1054" y="20232"/>
                  <a:pt x="973" y="20123"/>
                  <a:pt x="957" y="20054"/>
                </a:cubicBezTo>
                <a:cubicBezTo>
                  <a:pt x="933" y="19985"/>
                  <a:pt x="925" y="19971"/>
                  <a:pt x="933" y="19848"/>
                </a:cubicBezTo>
                <a:cubicBezTo>
                  <a:pt x="941" y="19724"/>
                  <a:pt x="901" y="19573"/>
                  <a:pt x="885" y="19532"/>
                </a:cubicBezTo>
                <a:cubicBezTo>
                  <a:pt x="869" y="19490"/>
                  <a:pt x="845" y="19477"/>
                  <a:pt x="821" y="19435"/>
                </a:cubicBezTo>
                <a:cubicBezTo>
                  <a:pt x="797" y="19394"/>
                  <a:pt x="725" y="19408"/>
                  <a:pt x="709" y="19367"/>
                </a:cubicBezTo>
                <a:cubicBezTo>
                  <a:pt x="693" y="19312"/>
                  <a:pt x="701" y="19298"/>
                  <a:pt x="709" y="19243"/>
                </a:cubicBezTo>
                <a:cubicBezTo>
                  <a:pt x="717" y="19202"/>
                  <a:pt x="685" y="19161"/>
                  <a:pt x="661" y="19092"/>
                </a:cubicBezTo>
                <a:cubicBezTo>
                  <a:pt x="629" y="19023"/>
                  <a:pt x="637" y="19023"/>
                  <a:pt x="645" y="18941"/>
                </a:cubicBezTo>
                <a:cubicBezTo>
                  <a:pt x="661" y="18872"/>
                  <a:pt x="573" y="18776"/>
                  <a:pt x="549" y="18721"/>
                </a:cubicBezTo>
                <a:cubicBezTo>
                  <a:pt x="517" y="18666"/>
                  <a:pt x="485" y="18666"/>
                  <a:pt x="453" y="18611"/>
                </a:cubicBezTo>
                <a:cubicBezTo>
                  <a:pt x="421" y="18570"/>
                  <a:pt x="373" y="18446"/>
                  <a:pt x="357" y="18336"/>
                </a:cubicBezTo>
                <a:cubicBezTo>
                  <a:pt x="333" y="18226"/>
                  <a:pt x="252" y="18130"/>
                  <a:pt x="220" y="18075"/>
                </a:cubicBezTo>
                <a:cubicBezTo>
                  <a:pt x="204" y="18061"/>
                  <a:pt x="188" y="18075"/>
                  <a:pt x="172" y="18103"/>
                </a:cubicBezTo>
                <a:cubicBezTo>
                  <a:pt x="172" y="18061"/>
                  <a:pt x="172" y="18020"/>
                  <a:pt x="172" y="17979"/>
                </a:cubicBezTo>
                <a:cubicBezTo>
                  <a:pt x="172" y="17883"/>
                  <a:pt x="172" y="17663"/>
                  <a:pt x="164" y="17567"/>
                </a:cubicBezTo>
                <a:cubicBezTo>
                  <a:pt x="156" y="17471"/>
                  <a:pt x="76" y="17278"/>
                  <a:pt x="68" y="17223"/>
                </a:cubicBezTo>
                <a:cubicBezTo>
                  <a:pt x="68" y="17168"/>
                  <a:pt x="100" y="17072"/>
                  <a:pt x="60" y="17003"/>
                </a:cubicBezTo>
                <a:cubicBezTo>
                  <a:pt x="20" y="16948"/>
                  <a:pt x="-12" y="16894"/>
                  <a:pt x="4" y="16825"/>
                </a:cubicBezTo>
                <a:cubicBezTo>
                  <a:pt x="20" y="16742"/>
                  <a:pt x="44" y="16701"/>
                  <a:pt x="12" y="16660"/>
                </a:cubicBezTo>
                <a:cubicBezTo>
                  <a:pt x="-20" y="16605"/>
                  <a:pt x="28" y="16509"/>
                  <a:pt x="52" y="16509"/>
                </a:cubicBezTo>
                <a:cubicBezTo>
                  <a:pt x="76" y="16509"/>
                  <a:pt x="108" y="16564"/>
                  <a:pt x="116" y="16646"/>
                </a:cubicBezTo>
                <a:cubicBezTo>
                  <a:pt x="132" y="16715"/>
                  <a:pt x="196" y="16770"/>
                  <a:pt x="204" y="16701"/>
                </a:cubicBezTo>
                <a:cubicBezTo>
                  <a:pt x="212" y="16632"/>
                  <a:pt x="212" y="16591"/>
                  <a:pt x="252" y="16605"/>
                </a:cubicBezTo>
                <a:cubicBezTo>
                  <a:pt x="292" y="16605"/>
                  <a:pt x="341" y="16619"/>
                  <a:pt x="373" y="16577"/>
                </a:cubicBezTo>
                <a:cubicBezTo>
                  <a:pt x="405" y="16536"/>
                  <a:pt x="477" y="16701"/>
                  <a:pt x="461" y="16577"/>
                </a:cubicBezTo>
                <a:cubicBezTo>
                  <a:pt x="445" y="16468"/>
                  <a:pt x="413" y="16385"/>
                  <a:pt x="429" y="16330"/>
                </a:cubicBezTo>
                <a:cubicBezTo>
                  <a:pt x="453" y="16275"/>
                  <a:pt x="541" y="16261"/>
                  <a:pt x="541" y="16344"/>
                </a:cubicBezTo>
                <a:cubicBezTo>
                  <a:pt x="549" y="16426"/>
                  <a:pt x="597" y="16344"/>
                  <a:pt x="605" y="16316"/>
                </a:cubicBezTo>
                <a:cubicBezTo>
                  <a:pt x="621" y="16303"/>
                  <a:pt x="661" y="16385"/>
                  <a:pt x="685" y="16399"/>
                </a:cubicBezTo>
                <a:cubicBezTo>
                  <a:pt x="701" y="16426"/>
                  <a:pt x="797" y="16481"/>
                  <a:pt x="797" y="16426"/>
                </a:cubicBezTo>
                <a:cubicBezTo>
                  <a:pt x="805" y="16371"/>
                  <a:pt x="717" y="16289"/>
                  <a:pt x="669" y="16248"/>
                </a:cubicBezTo>
                <a:cubicBezTo>
                  <a:pt x="661" y="16248"/>
                  <a:pt x="661" y="16234"/>
                  <a:pt x="653" y="16234"/>
                </a:cubicBezTo>
                <a:cubicBezTo>
                  <a:pt x="669" y="16193"/>
                  <a:pt x="693" y="16152"/>
                  <a:pt x="701" y="16124"/>
                </a:cubicBezTo>
                <a:cubicBezTo>
                  <a:pt x="717" y="16069"/>
                  <a:pt x="725" y="16055"/>
                  <a:pt x="773" y="16069"/>
                </a:cubicBezTo>
                <a:cubicBezTo>
                  <a:pt x="821" y="16097"/>
                  <a:pt x="821" y="16110"/>
                  <a:pt x="861" y="16097"/>
                </a:cubicBezTo>
                <a:cubicBezTo>
                  <a:pt x="901" y="16083"/>
                  <a:pt x="925" y="16124"/>
                  <a:pt x="949" y="16179"/>
                </a:cubicBezTo>
                <a:cubicBezTo>
                  <a:pt x="973" y="16248"/>
                  <a:pt x="998" y="16275"/>
                  <a:pt x="1030" y="16289"/>
                </a:cubicBezTo>
                <a:cubicBezTo>
                  <a:pt x="1062" y="16316"/>
                  <a:pt x="1110" y="16206"/>
                  <a:pt x="1134" y="16165"/>
                </a:cubicBezTo>
                <a:cubicBezTo>
                  <a:pt x="1166" y="16124"/>
                  <a:pt x="1182" y="16042"/>
                  <a:pt x="1190" y="15987"/>
                </a:cubicBezTo>
                <a:cubicBezTo>
                  <a:pt x="1198" y="15932"/>
                  <a:pt x="1206" y="15932"/>
                  <a:pt x="1246" y="15877"/>
                </a:cubicBezTo>
                <a:cubicBezTo>
                  <a:pt x="1278" y="15808"/>
                  <a:pt x="1294" y="15863"/>
                  <a:pt x="1334" y="15863"/>
                </a:cubicBezTo>
                <a:cubicBezTo>
                  <a:pt x="1374" y="15863"/>
                  <a:pt x="1382" y="15835"/>
                  <a:pt x="1398" y="15753"/>
                </a:cubicBezTo>
                <a:cubicBezTo>
                  <a:pt x="1406" y="15671"/>
                  <a:pt x="1358" y="15643"/>
                  <a:pt x="1366" y="15588"/>
                </a:cubicBezTo>
                <a:cubicBezTo>
                  <a:pt x="1366" y="15533"/>
                  <a:pt x="1342" y="15437"/>
                  <a:pt x="1326" y="15410"/>
                </a:cubicBezTo>
                <a:cubicBezTo>
                  <a:pt x="1310" y="15382"/>
                  <a:pt x="1294" y="15355"/>
                  <a:pt x="1278" y="15286"/>
                </a:cubicBezTo>
                <a:cubicBezTo>
                  <a:pt x="1262" y="15231"/>
                  <a:pt x="1262" y="15231"/>
                  <a:pt x="1254" y="15162"/>
                </a:cubicBezTo>
                <a:cubicBezTo>
                  <a:pt x="1254" y="15094"/>
                  <a:pt x="1206" y="15148"/>
                  <a:pt x="1182" y="15107"/>
                </a:cubicBezTo>
                <a:cubicBezTo>
                  <a:pt x="1150" y="15066"/>
                  <a:pt x="1166" y="15039"/>
                  <a:pt x="1166" y="14984"/>
                </a:cubicBezTo>
                <a:cubicBezTo>
                  <a:pt x="1166" y="14929"/>
                  <a:pt x="1198" y="14901"/>
                  <a:pt x="1198" y="14819"/>
                </a:cubicBezTo>
                <a:cubicBezTo>
                  <a:pt x="1206" y="14736"/>
                  <a:pt x="1150" y="14750"/>
                  <a:pt x="1102" y="14723"/>
                </a:cubicBezTo>
                <a:cubicBezTo>
                  <a:pt x="1062" y="14681"/>
                  <a:pt x="1022" y="14640"/>
                  <a:pt x="1022" y="14571"/>
                </a:cubicBezTo>
                <a:cubicBezTo>
                  <a:pt x="1022" y="14503"/>
                  <a:pt x="1022" y="14434"/>
                  <a:pt x="989" y="14434"/>
                </a:cubicBezTo>
                <a:cubicBezTo>
                  <a:pt x="965" y="14434"/>
                  <a:pt x="957" y="14365"/>
                  <a:pt x="957" y="14310"/>
                </a:cubicBezTo>
                <a:cubicBezTo>
                  <a:pt x="957" y="14255"/>
                  <a:pt x="989" y="14228"/>
                  <a:pt x="1006" y="14187"/>
                </a:cubicBezTo>
                <a:cubicBezTo>
                  <a:pt x="1022" y="14159"/>
                  <a:pt x="1030" y="14035"/>
                  <a:pt x="1030" y="13981"/>
                </a:cubicBezTo>
                <a:cubicBezTo>
                  <a:pt x="1030" y="13939"/>
                  <a:pt x="989" y="13884"/>
                  <a:pt x="965" y="13843"/>
                </a:cubicBezTo>
                <a:cubicBezTo>
                  <a:pt x="949" y="13816"/>
                  <a:pt x="973" y="13706"/>
                  <a:pt x="998" y="13637"/>
                </a:cubicBezTo>
                <a:cubicBezTo>
                  <a:pt x="1022" y="13555"/>
                  <a:pt x="1022" y="13582"/>
                  <a:pt x="1062" y="13610"/>
                </a:cubicBezTo>
                <a:cubicBezTo>
                  <a:pt x="1094" y="13651"/>
                  <a:pt x="1070" y="13541"/>
                  <a:pt x="1094" y="13486"/>
                </a:cubicBezTo>
                <a:cubicBezTo>
                  <a:pt x="1126" y="13417"/>
                  <a:pt x="1126" y="13335"/>
                  <a:pt x="1118" y="13266"/>
                </a:cubicBezTo>
                <a:cubicBezTo>
                  <a:pt x="1110" y="13197"/>
                  <a:pt x="1070" y="13197"/>
                  <a:pt x="1046" y="13142"/>
                </a:cubicBezTo>
                <a:cubicBezTo>
                  <a:pt x="1022" y="13101"/>
                  <a:pt x="965" y="13142"/>
                  <a:pt x="957" y="13087"/>
                </a:cubicBezTo>
                <a:cubicBezTo>
                  <a:pt x="949" y="13046"/>
                  <a:pt x="933" y="12991"/>
                  <a:pt x="925" y="12991"/>
                </a:cubicBezTo>
                <a:cubicBezTo>
                  <a:pt x="917" y="12991"/>
                  <a:pt x="901" y="12991"/>
                  <a:pt x="869" y="12991"/>
                </a:cubicBezTo>
                <a:cubicBezTo>
                  <a:pt x="837" y="13005"/>
                  <a:pt x="821" y="12991"/>
                  <a:pt x="821" y="12923"/>
                </a:cubicBezTo>
                <a:cubicBezTo>
                  <a:pt x="821" y="12854"/>
                  <a:pt x="861" y="12813"/>
                  <a:pt x="861" y="12758"/>
                </a:cubicBezTo>
                <a:cubicBezTo>
                  <a:pt x="869" y="12703"/>
                  <a:pt x="941" y="12689"/>
                  <a:pt x="941" y="12565"/>
                </a:cubicBezTo>
                <a:cubicBezTo>
                  <a:pt x="941" y="12442"/>
                  <a:pt x="965" y="12455"/>
                  <a:pt x="998" y="12455"/>
                </a:cubicBezTo>
                <a:cubicBezTo>
                  <a:pt x="1038" y="12469"/>
                  <a:pt x="1054" y="12483"/>
                  <a:pt x="1054" y="12579"/>
                </a:cubicBezTo>
                <a:cubicBezTo>
                  <a:pt x="1054" y="12689"/>
                  <a:pt x="1110" y="12661"/>
                  <a:pt x="1158" y="12661"/>
                </a:cubicBezTo>
                <a:cubicBezTo>
                  <a:pt x="1206" y="12661"/>
                  <a:pt x="1222" y="12661"/>
                  <a:pt x="1230" y="12565"/>
                </a:cubicBezTo>
                <a:cubicBezTo>
                  <a:pt x="1238" y="12469"/>
                  <a:pt x="1246" y="12483"/>
                  <a:pt x="1246" y="12442"/>
                </a:cubicBezTo>
                <a:cubicBezTo>
                  <a:pt x="1238" y="12387"/>
                  <a:pt x="1198" y="12373"/>
                  <a:pt x="1190" y="12318"/>
                </a:cubicBezTo>
                <a:cubicBezTo>
                  <a:pt x="1182" y="12249"/>
                  <a:pt x="1238" y="12263"/>
                  <a:pt x="1238" y="12222"/>
                </a:cubicBezTo>
                <a:cubicBezTo>
                  <a:pt x="1238" y="12181"/>
                  <a:pt x="1222" y="12139"/>
                  <a:pt x="1222" y="12084"/>
                </a:cubicBezTo>
                <a:cubicBezTo>
                  <a:pt x="1222" y="12043"/>
                  <a:pt x="1262" y="11961"/>
                  <a:pt x="1286" y="11933"/>
                </a:cubicBezTo>
                <a:cubicBezTo>
                  <a:pt x="1302" y="11906"/>
                  <a:pt x="1286" y="11810"/>
                  <a:pt x="1286" y="11768"/>
                </a:cubicBezTo>
                <a:cubicBezTo>
                  <a:pt x="1294" y="11727"/>
                  <a:pt x="1358" y="11713"/>
                  <a:pt x="1390" y="11713"/>
                </a:cubicBezTo>
                <a:cubicBezTo>
                  <a:pt x="1422" y="11700"/>
                  <a:pt x="1390" y="11603"/>
                  <a:pt x="1446" y="11562"/>
                </a:cubicBezTo>
                <a:cubicBezTo>
                  <a:pt x="1502" y="11521"/>
                  <a:pt x="1462" y="11480"/>
                  <a:pt x="1462" y="11370"/>
                </a:cubicBezTo>
                <a:cubicBezTo>
                  <a:pt x="1462" y="11246"/>
                  <a:pt x="1446" y="11219"/>
                  <a:pt x="1398" y="11191"/>
                </a:cubicBezTo>
                <a:cubicBezTo>
                  <a:pt x="1358" y="11177"/>
                  <a:pt x="1350" y="11150"/>
                  <a:pt x="1382" y="11081"/>
                </a:cubicBezTo>
                <a:cubicBezTo>
                  <a:pt x="1414" y="11026"/>
                  <a:pt x="1358" y="10971"/>
                  <a:pt x="1334" y="10916"/>
                </a:cubicBezTo>
                <a:cubicBezTo>
                  <a:pt x="1302" y="10861"/>
                  <a:pt x="1318" y="10793"/>
                  <a:pt x="1310" y="10752"/>
                </a:cubicBezTo>
                <a:cubicBezTo>
                  <a:pt x="1302" y="10710"/>
                  <a:pt x="1366" y="10642"/>
                  <a:pt x="1406" y="10559"/>
                </a:cubicBezTo>
                <a:cubicBezTo>
                  <a:pt x="1438" y="10477"/>
                  <a:pt x="1422" y="10394"/>
                  <a:pt x="1430" y="10367"/>
                </a:cubicBezTo>
                <a:cubicBezTo>
                  <a:pt x="1438" y="10326"/>
                  <a:pt x="1526" y="10339"/>
                  <a:pt x="1534" y="10298"/>
                </a:cubicBezTo>
                <a:cubicBezTo>
                  <a:pt x="1550" y="10271"/>
                  <a:pt x="1558" y="10078"/>
                  <a:pt x="1558" y="10078"/>
                </a:cubicBezTo>
                <a:cubicBezTo>
                  <a:pt x="1558" y="10078"/>
                  <a:pt x="1646" y="10064"/>
                  <a:pt x="1687" y="10051"/>
                </a:cubicBezTo>
                <a:cubicBezTo>
                  <a:pt x="1727" y="10051"/>
                  <a:pt x="1735" y="9982"/>
                  <a:pt x="1743" y="9900"/>
                </a:cubicBezTo>
                <a:cubicBezTo>
                  <a:pt x="1751" y="9803"/>
                  <a:pt x="1799" y="9735"/>
                  <a:pt x="1871" y="9721"/>
                </a:cubicBezTo>
                <a:cubicBezTo>
                  <a:pt x="1935" y="9707"/>
                  <a:pt x="2031" y="9707"/>
                  <a:pt x="2063" y="9680"/>
                </a:cubicBezTo>
                <a:cubicBezTo>
                  <a:pt x="2071" y="9680"/>
                  <a:pt x="2071" y="9611"/>
                  <a:pt x="2063" y="9556"/>
                </a:cubicBezTo>
                <a:close/>
                <a:moveTo>
                  <a:pt x="36" y="9226"/>
                </a:moveTo>
                <a:cubicBezTo>
                  <a:pt x="36" y="9226"/>
                  <a:pt x="36" y="9226"/>
                  <a:pt x="36" y="9226"/>
                </a:cubicBezTo>
                <a:cubicBezTo>
                  <a:pt x="52" y="9295"/>
                  <a:pt x="68" y="9364"/>
                  <a:pt x="76" y="9391"/>
                </a:cubicBezTo>
                <a:cubicBezTo>
                  <a:pt x="84" y="9405"/>
                  <a:pt x="220" y="9776"/>
                  <a:pt x="236" y="9858"/>
                </a:cubicBezTo>
                <a:cubicBezTo>
                  <a:pt x="260" y="9927"/>
                  <a:pt x="292" y="10051"/>
                  <a:pt x="333" y="9996"/>
                </a:cubicBezTo>
                <a:cubicBezTo>
                  <a:pt x="365" y="9941"/>
                  <a:pt x="397" y="9927"/>
                  <a:pt x="429" y="9927"/>
                </a:cubicBezTo>
                <a:cubicBezTo>
                  <a:pt x="469" y="9941"/>
                  <a:pt x="493" y="9831"/>
                  <a:pt x="445" y="9735"/>
                </a:cubicBezTo>
                <a:cubicBezTo>
                  <a:pt x="397" y="9639"/>
                  <a:pt x="381" y="9611"/>
                  <a:pt x="405" y="9487"/>
                </a:cubicBezTo>
                <a:cubicBezTo>
                  <a:pt x="405" y="9460"/>
                  <a:pt x="405" y="9405"/>
                  <a:pt x="397" y="9336"/>
                </a:cubicBezTo>
                <a:cubicBezTo>
                  <a:pt x="397" y="9336"/>
                  <a:pt x="389" y="9350"/>
                  <a:pt x="389" y="9364"/>
                </a:cubicBezTo>
                <a:cubicBezTo>
                  <a:pt x="341" y="9460"/>
                  <a:pt x="260" y="9460"/>
                  <a:pt x="252" y="9419"/>
                </a:cubicBezTo>
                <a:cubicBezTo>
                  <a:pt x="236" y="9391"/>
                  <a:pt x="172" y="9295"/>
                  <a:pt x="148" y="9295"/>
                </a:cubicBezTo>
                <a:cubicBezTo>
                  <a:pt x="116" y="9309"/>
                  <a:pt x="124" y="9281"/>
                  <a:pt x="52" y="9240"/>
                </a:cubicBezTo>
                <a:cubicBezTo>
                  <a:pt x="44" y="9240"/>
                  <a:pt x="44" y="9226"/>
                  <a:pt x="36" y="9226"/>
                </a:cubicBezTo>
                <a:close/>
                <a:moveTo>
                  <a:pt x="18688" y="13280"/>
                </a:moveTo>
                <a:cubicBezTo>
                  <a:pt x="18688" y="13280"/>
                  <a:pt x="18688" y="13280"/>
                  <a:pt x="18688" y="13280"/>
                </a:cubicBezTo>
                <a:cubicBezTo>
                  <a:pt x="18680" y="13321"/>
                  <a:pt x="18720" y="13417"/>
                  <a:pt x="18752" y="13417"/>
                </a:cubicBezTo>
                <a:cubicBezTo>
                  <a:pt x="18792" y="13417"/>
                  <a:pt x="18808" y="13458"/>
                  <a:pt x="18840" y="13541"/>
                </a:cubicBezTo>
                <a:cubicBezTo>
                  <a:pt x="18864" y="13623"/>
                  <a:pt x="18888" y="13664"/>
                  <a:pt x="18848" y="13678"/>
                </a:cubicBezTo>
                <a:cubicBezTo>
                  <a:pt x="18800" y="13678"/>
                  <a:pt x="18776" y="13774"/>
                  <a:pt x="18800" y="13843"/>
                </a:cubicBezTo>
                <a:cubicBezTo>
                  <a:pt x="18824" y="13912"/>
                  <a:pt x="18888" y="13967"/>
                  <a:pt x="18912" y="14022"/>
                </a:cubicBezTo>
                <a:cubicBezTo>
                  <a:pt x="18936" y="14077"/>
                  <a:pt x="19024" y="14324"/>
                  <a:pt x="19072" y="14393"/>
                </a:cubicBezTo>
                <a:cubicBezTo>
                  <a:pt x="19112" y="14461"/>
                  <a:pt x="19208" y="14420"/>
                  <a:pt x="19273" y="14489"/>
                </a:cubicBezTo>
                <a:cubicBezTo>
                  <a:pt x="19337" y="14544"/>
                  <a:pt x="19345" y="14668"/>
                  <a:pt x="19361" y="14764"/>
                </a:cubicBezTo>
                <a:cubicBezTo>
                  <a:pt x="19377" y="14860"/>
                  <a:pt x="19489" y="14929"/>
                  <a:pt x="19529" y="15011"/>
                </a:cubicBezTo>
                <a:cubicBezTo>
                  <a:pt x="19569" y="15094"/>
                  <a:pt x="19713" y="15437"/>
                  <a:pt x="19737" y="15533"/>
                </a:cubicBezTo>
                <a:cubicBezTo>
                  <a:pt x="19753" y="15629"/>
                  <a:pt x="19825" y="15602"/>
                  <a:pt x="19873" y="15657"/>
                </a:cubicBezTo>
                <a:cubicBezTo>
                  <a:pt x="19922" y="15712"/>
                  <a:pt x="19978" y="15877"/>
                  <a:pt x="19986" y="15945"/>
                </a:cubicBezTo>
                <a:cubicBezTo>
                  <a:pt x="19994" y="16014"/>
                  <a:pt x="20034" y="16042"/>
                  <a:pt x="20082" y="16110"/>
                </a:cubicBezTo>
                <a:cubicBezTo>
                  <a:pt x="20122" y="16179"/>
                  <a:pt x="20138" y="16220"/>
                  <a:pt x="20146" y="16344"/>
                </a:cubicBezTo>
                <a:cubicBezTo>
                  <a:pt x="20154" y="16468"/>
                  <a:pt x="20274" y="16523"/>
                  <a:pt x="20306" y="16577"/>
                </a:cubicBezTo>
                <a:cubicBezTo>
                  <a:pt x="20338" y="16632"/>
                  <a:pt x="20370" y="16509"/>
                  <a:pt x="20346" y="16454"/>
                </a:cubicBezTo>
                <a:cubicBezTo>
                  <a:pt x="20314" y="16399"/>
                  <a:pt x="20266" y="16275"/>
                  <a:pt x="20266" y="16206"/>
                </a:cubicBezTo>
                <a:cubicBezTo>
                  <a:pt x="20266" y="16138"/>
                  <a:pt x="20298" y="16124"/>
                  <a:pt x="20330" y="16124"/>
                </a:cubicBezTo>
                <a:cubicBezTo>
                  <a:pt x="20354" y="16110"/>
                  <a:pt x="20330" y="16042"/>
                  <a:pt x="20386" y="16055"/>
                </a:cubicBezTo>
                <a:cubicBezTo>
                  <a:pt x="20442" y="16069"/>
                  <a:pt x="20490" y="16220"/>
                  <a:pt x="20506" y="16138"/>
                </a:cubicBezTo>
                <a:cubicBezTo>
                  <a:pt x="20522" y="16069"/>
                  <a:pt x="20442" y="15973"/>
                  <a:pt x="20418" y="15932"/>
                </a:cubicBezTo>
                <a:cubicBezTo>
                  <a:pt x="20394" y="15877"/>
                  <a:pt x="20378" y="16000"/>
                  <a:pt x="20346" y="15973"/>
                </a:cubicBezTo>
                <a:cubicBezTo>
                  <a:pt x="20314" y="15932"/>
                  <a:pt x="20274" y="15904"/>
                  <a:pt x="20250" y="15863"/>
                </a:cubicBezTo>
                <a:cubicBezTo>
                  <a:pt x="20226" y="15822"/>
                  <a:pt x="20138" y="15877"/>
                  <a:pt x="20098" y="15822"/>
                </a:cubicBezTo>
                <a:cubicBezTo>
                  <a:pt x="20058" y="15781"/>
                  <a:pt x="19994" y="15629"/>
                  <a:pt x="19946" y="15533"/>
                </a:cubicBezTo>
                <a:cubicBezTo>
                  <a:pt x="19898" y="15423"/>
                  <a:pt x="19881" y="15272"/>
                  <a:pt x="19857" y="15190"/>
                </a:cubicBezTo>
                <a:cubicBezTo>
                  <a:pt x="19825" y="15107"/>
                  <a:pt x="19817" y="14997"/>
                  <a:pt x="19849" y="14942"/>
                </a:cubicBezTo>
                <a:cubicBezTo>
                  <a:pt x="19881" y="14887"/>
                  <a:pt x="19922" y="14791"/>
                  <a:pt x="19994" y="14846"/>
                </a:cubicBezTo>
                <a:cubicBezTo>
                  <a:pt x="20074" y="14901"/>
                  <a:pt x="20098" y="14887"/>
                  <a:pt x="20090" y="14860"/>
                </a:cubicBezTo>
                <a:cubicBezTo>
                  <a:pt x="20074" y="14832"/>
                  <a:pt x="19962" y="14791"/>
                  <a:pt x="19914" y="14736"/>
                </a:cubicBezTo>
                <a:cubicBezTo>
                  <a:pt x="19873" y="14681"/>
                  <a:pt x="19481" y="14283"/>
                  <a:pt x="19441" y="14214"/>
                </a:cubicBezTo>
                <a:cubicBezTo>
                  <a:pt x="19401" y="14145"/>
                  <a:pt x="19337" y="14132"/>
                  <a:pt x="19305" y="14077"/>
                </a:cubicBezTo>
                <a:cubicBezTo>
                  <a:pt x="19273" y="14022"/>
                  <a:pt x="19241" y="14035"/>
                  <a:pt x="19200" y="13926"/>
                </a:cubicBezTo>
                <a:cubicBezTo>
                  <a:pt x="19160" y="13829"/>
                  <a:pt x="19152" y="13788"/>
                  <a:pt x="19120" y="13719"/>
                </a:cubicBezTo>
                <a:cubicBezTo>
                  <a:pt x="19080" y="13651"/>
                  <a:pt x="18984" y="13527"/>
                  <a:pt x="18936" y="13472"/>
                </a:cubicBezTo>
                <a:cubicBezTo>
                  <a:pt x="18888" y="13417"/>
                  <a:pt x="18848" y="13403"/>
                  <a:pt x="18808" y="13321"/>
                </a:cubicBezTo>
                <a:cubicBezTo>
                  <a:pt x="18768" y="13239"/>
                  <a:pt x="18760" y="13197"/>
                  <a:pt x="18728" y="13197"/>
                </a:cubicBezTo>
                <a:cubicBezTo>
                  <a:pt x="18696" y="13211"/>
                  <a:pt x="18688" y="13280"/>
                  <a:pt x="18688" y="13280"/>
                </a:cubicBezTo>
                <a:close/>
                <a:moveTo>
                  <a:pt x="17895" y="13939"/>
                </a:moveTo>
                <a:cubicBezTo>
                  <a:pt x="17895" y="13939"/>
                  <a:pt x="17895" y="13939"/>
                  <a:pt x="17895" y="13939"/>
                </a:cubicBezTo>
                <a:cubicBezTo>
                  <a:pt x="17887" y="14008"/>
                  <a:pt x="17871" y="14035"/>
                  <a:pt x="17903" y="14077"/>
                </a:cubicBezTo>
                <a:cubicBezTo>
                  <a:pt x="17927" y="14118"/>
                  <a:pt x="17951" y="14049"/>
                  <a:pt x="17967" y="14104"/>
                </a:cubicBezTo>
                <a:cubicBezTo>
                  <a:pt x="17983" y="14145"/>
                  <a:pt x="18007" y="14049"/>
                  <a:pt x="17991" y="13981"/>
                </a:cubicBezTo>
                <a:cubicBezTo>
                  <a:pt x="17959" y="13884"/>
                  <a:pt x="17959" y="13857"/>
                  <a:pt x="17895" y="13939"/>
                </a:cubicBezTo>
                <a:close/>
                <a:moveTo>
                  <a:pt x="21492" y="14310"/>
                </a:moveTo>
                <a:cubicBezTo>
                  <a:pt x="21492" y="14310"/>
                  <a:pt x="21492" y="14310"/>
                  <a:pt x="21492" y="14310"/>
                </a:cubicBezTo>
                <a:cubicBezTo>
                  <a:pt x="21484" y="14324"/>
                  <a:pt x="21468" y="14406"/>
                  <a:pt x="21476" y="14503"/>
                </a:cubicBezTo>
                <a:cubicBezTo>
                  <a:pt x="21492" y="14585"/>
                  <a:pt x="21484" y="14654"/>
                  <a:pt x="21492" y="14709"/>
                </a:cubicBezTo>
                <a:cubicBezTo>
                  <a:pt x="21492" y="14777"/>
                  <a:pt x="21532" y="14791"/>
                  <a:pt x="21532" y="14681"/>
                </a:cubicBezTo>
                <a:cubicBezTo>
                  <a:pt x="21532" y="14571"/>
                  <a:pt x="21516" y="14503"/>
                  <a:pt x="21524" y="14434"/>
                </a:cubicBezTo>
                <a:cubicBezTo>
                  <a:pt x="21524" y="14365"/>
                  <a:pt x="21524" y="14338"/>
                  <a:pt x="21516" y="14310"/>
                </a:cubicBezTo>
                <a:cubicBezTo>
                  <a:pt x="21516" y="14297"/>
                  <a:pt x="21492" y="14310"/>
                  <a:pt x="21492" y="14310"/>
                </a:cubicBezTo>
                <a:close/>
                <a:moveTo>
                  <a:pt x="21516" y="13555"/>
                </a:moveTo>
                <a:cubicBezTo>
                  <a:pt x="21516" y="13555"/>
                  <a:pt x="21516" y="13555"/>
                  <a:pt x="21516" y="13555"/>
                </a:cubicBezTo>
                <a:cubicBezTo>
                  <a:pt x="21516" y="13541"/>
                  <a:pt x="21516" y="13527"/>
                  <a:pt x="21524" y="13527"/>
                </a:cubicBezTo>
                <a:cubicBezTo>
                  <a:pt x="21524" y="13527"/>
                  <a:pt x="21532" y="13527"/>
                  <a:pt x="21532" y="13541"/>
                </a:cubicBezTo>
                <a:cubicBezTo>
                  <a:pt x="21532" y="13541"/>
                  <a:pt x="21580" y="13706"/>
                  <a:pt x="21540" y="13761"/>
                </a:cubicBezTo>
                <a:cubicBezTo>
                  <a:pt x="21540" y="13774"/>
                  <a:pt x="21532" y="13761"/>
                  <a:pt x="21524" y="13761"/>
                </a:cubicBezTo>
                <a:cubicBezTo>
                  <a:pt x="21524" y="13747"/>
                  <a:pt x="21524" y="13733"/>
                  <a:pt x="21524" y="13733"/>
                </a:cubicBezTo>
                <a:cubicBezTo>
                  <a:pt x="21556" y="13692"/>
                  <a:pt x="21516" y="13555"/>
                  <a:pt x="21516" y="13555"/>
                </a:cubicBezTo>
                <a:close/>
                <a:moveTo>
                  <a:pt x="21356" y="12442"/>
                </a:moveTo>
                <a:cubicBezTo>
                  <a:pt x="21356" y="12442"/>
                  <a:pt x="21356" y="12442"/>
                  <a:pt x="21356" y="12442"/>
                </a:cubicBezTo>
                <a:cubicBezTo>
                  <a:pt x="21356" y="12428"/>
                  <a:pt x="21356" y="12428"/>
                  <a:pt x="21364" y="12414"/>
                </a:cubicBezTo>
                <a:cubicBezTo>
                  <a:pt x="21372" y="12414"/>
                  <a:pt x="21372" y="12428"/>
                  <a:pt x="21372" y="12442"/>
                </a:cubicBezTo>
                <a:cubicBezTo>
                  <a:pt x="21380" y="12483"/>
                  <a:pt x="21380" y="12538"/>
                  <a:pt x="21380" y="12538"/>
                </a:cubicBezTo>
                <a:cubicBezTo>
                  <a:pt x="21380" y="12538"/>
                  <a:pt x="21372" y="12552"/>
                  <a:pt x="21364" y="12552"/>
                </a:cubicBezTo>
                <a:cubicBezTo>
                  <a:pt x="21356" y="12538"/>
                  <a:pt x="21356" y="12538"/>
                  <a:pt x="21356" y="12524"/>
                </a:cubicBezTo>
                <a:cubicBezTo>
                  <a:pt x="21356" y="12524"/>
                  <a:pt x="21364" y="12483"/>
                  <a:pt x="21356" y="12442"/>
                </a:cubicBezTo>
                <a:close/>
                <a:moveTo>
                  <a:pt x="21260" y="12016"/>
                </a:moveTo>
                <a:cubicBezTo>
                  <a:pt x="21260" y="12016"/>
                  <a:pt x="21260" y="12016"/>
                  <a:pt x="21260" y="12016"/>
                </a:cubicBezTo>
                <a:cubicBezTo>
                  <a:pt x="21292" y="12043"/>
                  <a:pt x="21372" y="12139"/>
                  <a:pt x="21340" y="12167"/>
                </a:cubicBezTo>
                <a:cubicBezTo>
                  <a:pt x="21300" y="12181"/>
                  <a:pt x="21268" y="12208"/>
                  <a:pt x="21260" y="12139"/>
                </a:cubicBezTo>
                <a:cubicBezTo>
                  <a:pt x="21252" y="12084"/>
                  <a:pt x="21260" y="12016"/>
                  <a:pt x="21260" y="12016"/>
                </a:cubicBezTo>
                <a:close/>
                <a:moveTo>
                  <a:pt x="21123" y="11370"/>
                </a:moveTo>
                <a:cubicBezTo>
                  <a:pt x="21123" y="11370"/>
                  <a:pt x="21123" y="11370"/>
                  <a:pt x="21123" y="11370"/>
                </a:cubicBezTo>
                <a:cubicBezTo>
                  <a:pt x="21123" y="11439"/>
                  <a:pt x="21179" y="11535"/>
                  <a:pt x="21155" y="11645"/>
                </a:cubicBezTo>
                <a:cubicBezTo>
                  <a:pt x="21131" y="11755"/>
                  <a:pt x="21195" y="11810"/>
                  <a:pt x="21211" y="11700"/>
                </a:cubicBezTo>
                <a:cubicBezTo>
                  <a:pt x="21227" y="11603"/>
                  <a:pt x="21244" y="11507"/>
                  <a:pt x="21203" y="11425"/>
                </a:cubicBezTo>
                <a:cubicBezTo>
                  <a:pt x="21155" y="11329"/>
                  <a:pt x="21123" y="11370"/>
                  <a:pt x="21123" y="11370"/>
                </a:cubicBezTo>
                <a:close/>
                <a:moveTo>
                  <a:pt x="20931" y="7468"/>
                </a:moveTo>
                <a:cubicBezTo>
                  <a:pt x="20931" y="7468"/>
                  <a:pt x="20931" y="7468"/>
                  <a:pt x="20931" y="7468"/>
                </a:cubicBezTo>
                <a:cubicBezTo>
                  <a:pt x="20931" y="7468"/>
                  <a:pt x="20907" y="7523"/>
                  <a:pt x="20907" y="7564"/>
                </a:cubicBezTo>
                <a:cubicBezTo>
                  <a:pt x="20907" y="7619"/>
                  <a:pt x="21083" y="7605"/>
                  <a:pt x="21123" y="7577"/>
                </a:cubicBezTo>
                <a:cubicBezTo>
                  <a:pt x="21163" y="7550"/>
                  <a:pt x="21107" y="7468"/>
                  <a:pt x="21083" y="7481"/>
                </a:cubicBezTo>
                <a:cubicBezTo>
                  <a:pt x="21059" y="7481"/>
                  <a:pt x="20955" y="7468"/>
                  <a:pt x="20931" y="7468"/>
                </a:cubicBezTo>
                <a:close/>
                <a:moveTo>
                  <a:pt x="19769" y="6959"/>
                </a:moveTo>
                <a:cubicBezTo>
                  <a:pt x="19769" y="6959"/>
                  <a:pt x="19769" y="6959"/>
                  <a:pt x="19769" y="6959"/>
                </a:cubicBezTo>
                <a:cubicBezTo>
                  <a:pt x="19761" y="7014"/>
                  <a:pt x="19769" y="7124"/>
                  <a:pt x="19785" y="7179"/>
                </a:cubicBezTo>
                <a:cubicBezTo>
                  <a:pt x="19793" y="7206"/>
                  <a:pt x="19809" y="7193"/>
                  <a:pt x="19825" y="7220"/>
                </a:cubicBezTo>
                <a:cubicBezTo>
                  <a:pt x="19841" y="7261"/>
                  <a:pt x="19825" y="7330"/>
                  <a:pt x="19865" y="7344"/>
                </a:cubicBezTo>
                <a:cubicBezTo>
                  <a:pt x="19881" y="7358"/>
                  <a:pt x="19873" y="7220"/>
                  <a:pt x="19865" y="7097"/>
                </a:cubicBezTo>
                <a:cubicBezTo>
                  <a:pt x="19865" y="6987"/>
                  <a:pt x="19873" y="6973"/>
                  <a:pt x="19849" y="6959"/>
                </a:cubicBezTo>
                <a:cubicBezTo>
                  <a:pt x="19817" y="6959"/>
                  <a:pt x="19769" y="6959"/>
                  <a:pt x="19769" y="6959"/>
                </a:cubicBezTo>
                <a:close/>
                <a:moveTo>
                  <a:pt x="17173" y="1023"/>
                </a:moveTo>
                <a:cubicBezTo>
                  <a:pt x="17173" y="1023"/>
                  <a:pt x="17173" y="1023"/>
                  <a:pt x="17173" y="1023"/>
                </a:cubicBezTo>
                <a:cubicBezTo>
                  <a:pt x="17173" y="1023"/>
                  <a:pt x="17093" y="1106"/>
                  <a:pt x="17085" y="1188"/>
                </a:cubicBezTo>
                <a:cubicBezTo>
                  <a:pt x="17077" y="1284"/>
                  <a:pt x="17053" y="1339"/>
                  <a:pt x="17077" y="1435"/>
                </a:cubicBezTo>
                <a:cubicBezTo>
                  <a:pt x="17093" y="1532"/>
                  <a:pt x="17109" y="1600"/>
                  <a:pt x="17173" y="1642"/>
                </a:cubicBezTo>
                <a:cubicBezTo>
                  <a:pt x="17230" y="1683"/>
                  <a:pt x="17262" y="1614"/>
                  <a:pt x="17238" y="1518"/>
                </a:cubicBezTo>
                <a:cubicBezTo>
                  <a:pt x="17222" y="1422"/>
                  <a:pt x="17238" y="1408"/>
                  <a:pt x="17254" y="1367"/>
                </a:cubicBezTo>
                <a:cubicBezTo>
                  <a:pt x="17270" y="1326"/>
                  <a:pt x="17302" y="1229"/>
                  <a:pt x="17278" y="1106"/>
                </a:cubicBezTo>
                <a:cubicBezTo>
                  <a:pt x="17254" y="982"/>
                  <a:pt x="17222" y="982"/>
                  <a:pt x="17173" y="1023"/>
                </a:cubicBezTo>
                <a:close/>
                <a:moveTo>
                  <a:pt x="14457" y="4761"/>
                </a:moveTo>
                <a:cubicBezTo>
                  <a:pt x="14457" y="4761"/>
                  <a:pt x="14457" y="4761"/>
                  <a:pt x="14457" y="4761"/>
                </a:cubicBezTo>
                <a:cubicBezTo>
                  <a:pt x="14457" y="4761"/>
                  <a:pt x="14473" y="4829"/>
                  <a:pt x="14514" y="4898"/>
                </a:cubicBezTo>
                <a:cubicBezTo>
                  <a:pt x="14554" y="4967"/>
                  <a:pt x="14602" y="4898"/>
                  <a:pt x="14634" y="4912"/>
                </a:cubicBezTo>
                <a:cubicBezTo>
                  <a:pt x="14658" y="4912"/>
                  <a:pt x="14698" y="4884"/>
                  <a:pt x="14730" y="4857"/>
                </a:cubicBezTo>
                <a:cubicBezTo>
                  <a:pt x="14770" y="4829"/>
                  <a:pt x="14810" y="4747"/>
                  <a:pt x="14826" y="4678"/>
                </a:cubicBezTo>
                <a:cubicBezTo>
                  <a:pt x="14850" y="4610"/>
                  <a:pt x="14858" y="4568"/>
                  <a:pt x="14834" y="4500"/>
                </a:cubicBezTo>
                <a:cubicBezTo>
                  <a:pt x="14810" y="4445"/>
                  <a:pt x="14778" y="4445"/>
                  <a:pt x="14762" y="4458"/>
                </a:cubicBezTo>
                <a:cubicBezTo>
                  <a:pt x="14754" y="4486"/>
                  <a:pt x="14690" y="4513"/>
                  <a:pt x="14682" y="4555"/>
                </a:cubicBezTo>
                <a:cubicBezTo>
                  <a:pt x="14682" y="4610"/>
                  <a:pt x="14650" y="4623"/>
                  <a:pt x="14634" y="4610"/>
                </a:cubicBezTo>
                <a:cubicBezTo>
                  <a:pt x="14610" y="4596"/>
                  <a:pt x="14586" y="4596"/>
                  <a:pt x="14570" y="4651"/>
                </a:cubicBezTo>
                <a:cubicBezTo>
                  <a:pt x="14546" y="4692"/>
                  <a:pt x="14562" y="4719"/>
                  <a:pt x="14530" y="4733"/>
                </a:cubicBezTo>
                <a:cubicBezTo>
                  <a:pt x="14498" y="4747"/>
                  <a:pt x="14457" y="4761"/>
                  <a:pt x="14457" y="4761"/>
                </a:cubicBezTo>
                <a:close/>
                <a:moveTo>
                  <a:pt x="14345" y="5406"/>
                </a:moveTo>
                <a:cubicBezTo>
                  <a:pt x="14345" y="5406"/>
                  <a:pt x="14345" y="5406"/>
                  <a:pt x="14345" y="5406"/>
                </a:cubicBezTo>
                <a:cubicBezTo>
                  <a:pt x="14345" y="5406"/>
                  <a:pt x="14377" y="5393"/>
                  <a:pt x="14393" y="5379"/>
                </a:cubicBezTo>
                <a:cubicBezTo>
                  <a:pt x="14417" y="5365"/>
                  <a:pt x="14425" y="5310"/>
                  <a:pt x="14417" y="5283"/>
                </a:cubicBezTo>
                <a:cubicBezTo>
                  <a:pt x="14409" y="5255"/>
                  <a:pt x="14377" y="5242"/>
                  <a:pt x="14393" y="5242"/>
                </a:cubicBezTo>
                <a:cubicBezTo>
                  <a:pt x="14409" y="5228"/>
                  <a:pt x="14433" y="5214"/>
                  <a:pt x="14457" y="5159"/>
                </a:cubicBezTo>
                <a:cubicBezTo>
                  <a:pt x="14473" y="5104"/>
                  <a:pt x="14449" y="5077"/>
                  <a:pt x="14425" y="5008"/>
                </a:cubicBezTo>
                <a:cubicBezTo>
                  <a:pt x="14401" y="4953"/>
                  <a:pt x="14377" y="4871"/>
                  <a:pt x="14337" y="4843"/>
                </a:cubicBezTo>
                <a:cubicBezTo>
                  <a:pt x="14305" y="4816"/>
                  <a:pt x="14225" y="4884"/>
                  <a:pt x="14201" y="4926"/>
                </a:cubicBezTo>
                <a:cubicBezTo>
                  <a:pt x="14177" y="4967"/>
                  <a:pt x="14161" y="5008"/>
                  <a:pt x="14137" y="4994"/>
                </a:cubicBezTo>
                <a:cubicBezTo>
                  <a:pt x="14113" y="4967"/>
                  <a:pt x="14049" y="4967"/>
                  <a:pt x="14041" y="5022"/>
                </a:cubicBezTo>
                <a:cubicBezTo>
                  <a:pt x="14033" y="5063"/>
                  <a:pt x="14081" y="5159"/>
                  <a:pt x="14089" y="5187"/>
                </a:cubicBezTo>
                <a:cubicBezTo>
                  <a:pt x="14097" y="5214"/>
                  <a:pt x="14065" y="5255"/>
                  <a:pt x="14041" y="5228"/>
                </a:cubicBezTo>
                <a:cubicBezTo>
                  <a:pt x="14017" y="5187"/>
                  <a:pt x="13993" y="5310"/>
                  <a:pt x="13953" y="5228"/>
                </a:cubicBezTo>
                <a:cubicBezTo>
                  <a:pt x="13913" y="5145"/>
                  <a:pt x="13849" y="5228"/>
                  <a:pt x="13849" y="5269"/>
                </a:cubicBezTo>
                <a:cubicBezTo>
                  <a:pt x="13841" y="5324"/>
                  <a:pt x="13841" y="5544"/>
                  <a:pt x="13889" y="5613"/>
                </a:cubicBezTo>
                <a:cubicBezTo>
                  <a:pt x="13945" y="5695"/>
                  <a:pt x="13929" y="5750"/>
                  <a:pt x="13961" y="5777"/>
                </a:cubicBezTo>
                <a:cubicBezTo>
                  <a:pt x="13985" y="5819"/>
                  <a:pt x="14185" y="5846"/>
                  <a:pt x="14209" y="5832"/>
                </a:cubicBezTo>
                <a:cubicBezTo>
                  <a:pt x="14233" y="5819"/>
                  <a:pt x="14177" y="5709"/>
                  <a:pt x="14185" y="5640"/>
                </a:cubicBezTo>
                <a:cubicBezTo>
                  <a:pt x="14185" y="5571"/>
                  <a:pt x="14233" y="5599"/>
                  <a:pt x="14249" y="5544"/>
                </a:cubicBezTo>
                <a:cubicBezTo>
                  <a:pt x="14265" y="5489"/>
                  <a:pt x="14345" y="5406"/>
                  <a:pt x="14345" y="5406"/>
                </a:cubicBezTo>
                <a:close/>
                <a:moveTo>
                  <a:pt x="14393" y="5832"/>
                </a:moveTo>
                <a:cubicBezTo>
                  <a:pt x="14393" y="5832"/>
                  <a:pt x="14393" y="5832"/>
                  <a:pt x="14393" y="5832"/>
                </a:cubicBezTo>
                <a:cubicBezTo>
                  <a:pt x="14377" y="5887"/>
                  <a:pt x="14369" y="5984"/>
                  <a:pt x="14409" y="6011"/>
                </a:cubicBezTo>
                <a:cubicBezTo>
                  <a:pt x="14441" y="6039"/>
                  <a:pt x="14489" y="5929"/>
                  <a:pt x="14473" y="5860"/>
                </a:cubicBezTo>
                <a:cubicBezTo>
                  <a:pt x="14457" y="5805"/>
                  <a:pt x="14393" y="5832"/>
                  <a:pt x="14393" y="5832"/>
                </a:cubicBezTo>
                <a:close/>
                <a:moveTo>
                  <a:pt x="14506" y="6025"/>
                </a:moveTo>
                <a:cubicBezTo>
                  <a:pt x="14506" y="6025"/>
                  <a:pt x="14506" y="6025"/>
                  <a:pt x="14506" y="6025"/>
                </a:cubicBezTo>
                <a:cubicBezTo>
                  <a:pt x="14506" y="6025"/>
                  <a:pt x="14538" y="6107"/>
                  <a:pt x="14522" y="6162"/>
                </a:cubicBezTo>
                <a:cubicBezTo>
                  <a:pt x="14506" y="6203"/>
                  <a:pt x="14530" y="6327"/>
                  <a:pt x="14546" y="6258"/>
                </a:cubicBezTo>
                <a:cubicBezTo>
                  <a:pt x="14570" y="6203"/>
                  <a:pt x="14618" y="6176"/>
                  <a:pt x="14634" y="6176"/>
                </a:cubicBezTo>
                <a:cubicBezTo>
                  <a:pt x="14658" y="6162"/>
                  <a:pt x="14794" y="6039"/>
                  <a:pt x="14794" y="5956"/>
                </a:cubicBezTo>
                <a:cubicBezTo>
                  <a:pt x="14786" y="5874"/>
                  <a:pt x="14754" y="5860"/>
                  <a:pt x="14682" y="5846"/>
                </a:cubicBezTo>
                <a:cubicBezTo>
                  <a:pt x="14602" y="5832"/>
                  <a:pt x="14562" y="5860"/>
                  <a:pt x="14538" y="5887"/>
                </a:cubicBezTo>
                <a:cubicBezTo>
                  <a:pt x="14514" y="5915"/>
                  <a:pt x="14506" y="6025"/>
                  <a:pt x="14506" y="6025"/>
                </a:cubicBezTo>
                <a:close/>
                <a:moveTo>
                  <a:pt x="12270" y="7784"/>
                </a:moveTo>
                <a:cubicBezTo>
                  <a:pt x="12270" y="7784"/>
                  <a:pt x="12270" y="7784"/>
                  <a:pt x="12270" y="7784"/>
                </a:cubicBezTo>
                <a:cubicBezTo>
                  <a:pt x="12230" y="7797"/>
                  <a:pt x="12198" y="7921"/>
                  <a:pt x="12166" y="7935"/>
                </a:cubicBezTo>
                <a:cubicBezTo>
                  <a:pt x="12134" y="7948"/>
                  <a:pt x="12238" y="8017"/>
                  <a:pt x="12286" y="8031"/>
                </a:cubicBezTo>
                <a:cubicBezTo>
                  <a:pt x="12326" y="8031"/>
                  <a:pt x="12358" y="7907"/>
                  <a:pt x="12342" y="7852"/>
                </a:cubicBezTo>
                <a:cubicBezTo>
                  <a:pt x="12334" y="7784"/>
                  <a:pt x="12270" y="7784"/>
                  <a:pt x="12270" y="7784"/>
                </a:cubicBezTo>
                <a:close/>
                <a:moveTo>
                  <a:pt x="8505" y="8622"/>
                </a:moveTo>
                <a:cubicBezTo>
                  <a:pt x="8505" y="8622"/>
                  <a:pt x="8505" y="8622"/>
                  <a:pt x="8505" y="8622"/>
                </a:cubicBezTo>
                <a:cubicBezTo>
                  <a:pt x="8505" y="8622"/>
                  <a:pt x="8513" y="8677"/>
                  <a:pt x="8561" y="8718"/>
                </a:cubicBezTo>
                <a:cubicBezTo>
                  <a:pt x="8601" y="8745"/>
                  <a:pt x="8657" y="8677"/>
                  <a:pt x="8649" y="8622"/>
                </a:cubicBezTo>
                <a:cubicBezTo>
                  <a:pt x="8641" y="8553"/>
                  <a:pt x="8617" y="8581"/>
                  <a:pt x="8633" y="8526"/>
                </a:cubicBezTo>
                <a:cubicBezTo>
                  <a:pt x="8649" y="8471"/>
                  <a:pt x="8569" y="8416"/>
                  <a:pt x="8545" y="8443"/>
                </a:cubicBezTo>
                <a:cubicBezTo>
                  <a:pt x="8521" y="8484"/>
                  <a:pt x="8505" y="8608"/>
                  <a:pt x="8505" y="8622"/>
                </a:cubicBezTo>
                <a:close/>
                <a:moveTo>
                  <a:pt x="6021" y="8910"/>
                </a:moveTo>
                <a:cubicBezTo>
                  <a:pt x="6021" y="8910"/>
                  <a:pt x="6021" y="8910"/>
                  <a:pt x="6021" y="8910"/>
                </a:cubicBezTo>
                <a:cubicBezTo>
                  <a:pt x="5949" y="9006"/>
                  <a:pt x="5941" y="9006"/>
                  <a:pt x="5949" y="9116"/>
                </a:cubicBezTo>
                <a:cubicBezTo>
                  <a:pt x="5949" y="9213"/>
                  <a:pt x="6013" y="9199"/>
                  <a:pt x="6093" y="9171"/>
                </a:cubicBezTo>
                <a:cubicBezTo>
                  <a:pt x="6173" y="9158"/>
                  <a:pt x="6189" y="9075"/>
                  <a:pt x="6181" y="9020"/>
                </a:cubicBezTo>
                <a:cubicBezTo>
                  <a:pt x="6165" y="8965"/>
                  <a:pt x="6133" y="8869"/>
                  <a:pt x="6085" y="8869"/>
                </a:cubicBezTo>
                <a:cubicBezTo>
                  <a:pt x="6037" y="8869"/>
                  <a:pt x="6021" y="8910"/>
                  <a:pt x="6021" y="8910"/>
                </a:cubicBezTo>
                <a:close/>
                <a:moveTo>
                  <a:pt x="11076" y="5461"/>
                </a:moveTo>
                <a:cubicBezTo>
                  <a:pt x="11076" y="5461"/>
                  <a:pt x="11076" y="5461"/>
                  <a:pt x="11076" y="5461"/>
                </a:cubicBezTo>
                <a:cubicBezTo>
                  <a:pt x="11044" y="5544"/>
                  <a:pt x="11044" y="5613"/>
                  <a:pt x="11044" y="5654"/>
                </a:cubicBezTo>
                <a:cubicBezTo>
                  <a:pt x="11044" y="5695"/>
                  <a:pt x="11044" y="5860"/>
                  <a:pt x="11020" y="5956"/>
                </a:cubicBezTo>
                <a:cubicBezTo>
                  <a:pt x="10996" y="6052"/>
                  <a:pt x="10988" y="6203"/>
                  <a:pt x="10988" y="6258"/>
                </a:cubicBezTo>
                <a:cubicBezTo>
                  <a:pt x="10988" y="6327"/>
                  <a:pt x="11060" y="6300"/>
                  <a:pt x="11100" y="6217"/>
                </a:cubicBezTo>
                <a:cubicBezTo>
                  <a:pt x="11133" y="6135"/>
                  <a:pt x="11181" y="6121"/>
                  <a:pt x="11229" y="6121"/>
                </a:cubicBezTo>
                <a:cubicBezTo>
                  <a:pt x="11269" y="6121"/>
                  <a:pt x="11365" y="5942"/>
                  <a:pt x="11365" y="5874"/>
                </a:cubicBezTo>
                <a:cubicBezTo>
                  <a:pt x="11373" y="5819"/>
                  <a:pt x="11293" y="5640"/>
                  <a:pt x="11261" y="5585"/>
                </a:cubicBezTo>
                <a:cubicBezTo>
                  <a:pt x="11229" y="5530"/>
                  <a:pt x="11197" y="5544"/>
                  <a:pt x="11189" y="5558"/>
                </a:cubicBezTo>
                <a:cubicBezTo>
                  <a:pt x="11173" y="5571"/>
                  <a:pt x="11157" y="5571"/>
                  <a:pt x="11157" y="5516"/>
                </a:cubicBezTo>
                <a:cubicBezTo>
                  <a:pt x="11149" y="5461"/>
                  <a:pt x="11133" y="5448"/>
                  <a:pt x="11108" y="5434"/>
                </a:cubicBezTo>
                <a:cubicBezTo>
                  <a:pt x="11084" y="5434"/>
                  <a:pt x="11076" y="5461"/>
                  <a:pt x="11076" y="5461"/>
                </a:cubicBezTo>
                <a:close/>
                <a:moveTo>
                  <a:pt x="10564" y="5228"/>
                </a:moveTo>
                <a:cubicBezTo>
                  <a:pt x="10564" y="5228"/>
                  <a:pt x="10564" y="5228"/>
                  <a:pt x="10564" y="5228"/>
                </a:cubicBezTo>
                <a:cubicBezTo>
                  <a:pt x="10564" y="5228"/>
                  <a:pt x="10580" y="5228"/>
                  <a:pt x="10596" y="5269"/>
                </a:cubicBezTo>
                <a:cubicBezTo>
                  <a:pt x="10604" y="5310"/>
                  <a:pt x="10556" y="5365"/>
                  <a:pt x="10548" y="5434"/>
                </a:cubicBezTo>
                <a:cubicBezTo>
                  <a:pt x="10548" y="5503"/>
                  <a:pt x="10572" y="5489"/>
                  <a:pt x="10588" y="5544"/>
                </a:cubicBezTo>
                <a:cubicBezTo>
                  <a:pt x="10604" y="5613"/>
                  <a:pt x="10620" y="5709"/>
                  <a:pt x="10668" y="5695"/>
                </a:cubicBezTo>
                <a:cubicBezTo>
                  <a:pt x="10716" y="5681"/>
                  <a:pt x="10820" y="5846"/>
                  <a:pt x="10860" y="5846"/>
                </a:cubicBezTo>
                <a:cubicBezTo>
                  <a:pt x="10892" y="5846"/>
                  <a:pt x="10980" y="5764"/>
                  <a:pt x="10980" y="5681"/>
                </a:cubicBezTo>
                <a:cubicBezTo>
                  <a:pt x="10972" y="5613"/>
                  <a:pt x="10948" y="5571"/>
                  <a:pt x="10948" y="5516"/>
                </a:cubicBezTo>
                <a:cubicBezTo>
                  <a:pt x="10948" y="5461"/>
                  <a:pt x="10964" y="5352"/>
                  <a:pt x="10948" y="5242"/>
                </a:cubicBezTo>
                <a:cubicBezTo>
                  <a:pt x="10932" y="5132"/>
                  <a:pt x="10868" y="5090"/>
                  <a:pt x="10860" y="5145"/>
                </a:cubicBezTo>
                <a:cubicBezTo>
                  <a:pt x="10852" y="5200"/>
                  <a:pt x="10788" y="5159"/>
                  <a:pt x="10788" y="5090"/>
                </a:cubicBezTo>
                <a:cubicBezTo>
                  <a:pt x="10796" y="5022"/>
                  <a:pt x="10788" y="5008"/>
                  <a:pt x="10756" y="5035"/>
                </a:cubicBezTo>
                <a:cubicBezTo>
                  <a:pt x="10716" y="5077"/>
                  <a:pt x="10644" y="5077"/>
                  <a:pt x="10644" y="5063"/>
                </a:cubicBezTo>
                <a:cubicBezTo>
                  <a:pt x="10644" y="5049"/>
                  <a:pt x="10748" y="4981"/>
                  <a:pt x="10756" y="4953"/>
                </a:cubicBezTo>
                <a:cubicBezTo>
                  <a:pt x="10756" y="4926"/>
                  <a:pt x="10732" y="4829"/>
                  <a:pt x="10740" y="4774"/>
                </a:cubicBezTo>
                <a:cubicBezTo>
                  <a:pt x="10748" y="4719"/>
                  <a:pt x="10788" y="4678"/>
                  <a:pt x="10764" y="4664"/>
                </a:cubicBezTo>
                <a:cubicBezTo>
                  <a:pt x="10732" y="4637"/>
                  <a:pt x="10716" y="4582"/>
                  <a:pt x="10668" y="4472"/>
                </a:cubicBezTo>
                <a:cubicBezTo>
                  <a:pt x="10620" y="4362"/>
                  <a:pt x="10604" y="4458"/>
                  <a:pt x="10604" y="4513"/>
                </a:cubicBezTo>
                <a:cubicBezTo>
                  <a:pt x="10596" y="4568"/>
                  <a:pt x="10484" y="4568"/>
                  <a:pt x="10492" y="4637"/>
                </a:cubicBezTo>
                <a:cubicBezTo>
                  <a:pt x="10500" y="4706"/>
                  <a:pt x="10508" y="4774"/>
                  <a:pt x="10460" y="4871"/>
                </a:cubicBezTo>
                <a:cubicBezTo>
                  <a:pt x="10419" y="4967"/>
                  <a:pt x="10419" y="4953"/>
                  <a:pt x="10468" y="5049"/>
                </a:cubicBezTo>
                <a:cubicBezTo>
                  <a:pt x="10516" y="5145"/>
                  <a:pt x="10460" y="5145"/>
                  <a:pt x="10419" y="5145"/>
                </a:cubicBezTo>
                <a:cubicBezTo>
                  <a:pt x="10379" y="5132"/>
                  <a:pt x="10363" y="5214"/>
                  <a:pt x="10379" y="5255"/>
                </a:cubicBezTo>
                <a:cubicBezTo>
                  <a:pt x="10403" y="5283"/>
                  <a:pt x="10484" y="5352"/>
                  <a:pt x="10508" y="5352"/>
                </a:cubicBezTo>
                <a:cubicBezTo>
                  <a:pt x="10540" y="5365"/>
                  <a:pt x="10548" y="5255"/>
                  <a:pt x="10564" y="5228"/>
                </a:cubicBezTo>
                <a:close/>
                <a:moveTo>
                  <a:pt x="7936" y="3497"/>
                </a:moveTo>
                <a:cubicBezTo>
                  <a:pt x="7936" y="3497"/>
                  <a:pt x="7936" y="3497"/>
                  <a:pt x="7936" y="3497"/>
                </a:cubicBezTo>
                <a:cubicBezTo>
                  <a:pt x="7936" y="3538"/>
                  <a:pt x="7920" y="3634"/>
                  <a:pt x="7960" y="3606"/>
                </a:cubicBezTo>
                <a:cubicBezTo>
                  <a:pt x="8008" y="3593"/>
                  <a:pt x="8048" y="3538"/>
                  <a:pt x="8056" y="3579"/>
                </a:cubicBezTo>
                <a:cubicBezTo>
                  <a:pt x="8064" y="3606"/>
                  <a:pt x="8128" y="3606"/>
                  <a:pt x="8104" y="3538"/>
                </a:cubicBezTo>
                <a:cubicBezTo>
                  <a:pt x="8080" y="3455"/>
                  <a:pt x="8024" y="3442"/>
                  <a:pt x="7992" y="3442"/>
                </a:cubicBezTo>
                <a:cubicBezTo>
                  <a:pt x="7968" y="3455"/>
                  <a:pt x="7944" y="3318"/>
                  <a:pt x="7928" y="3373"/>
                </a:cubicBezTo>
                <a:cubicBezTo>
                  <a:pt x="7912" y="3428"/>
                  <a:pt x="7936" y="3497"/>
                  <a:pt x="7936" y="3497"/>
                </a:cubicBezTo>
                <a:close/>
                <a:moveTo>
                  <a:pt x="8416" y="4170"/>
                </a:moveTo>
                <a:cubicBezTo>
                  <a:pt x="8416" y="4170"/>
                  <a:pt x="8416" y="4170"/>
                  <a:pt x="8416" y="4170"/>
                </a:cubicBezTo>
                <a:cubicBezTo>
                  <a:pt x="8392" y="4170"/>
                  <a:pt x="8352" y="4225"/>
                  <a:pt x="8368" y="4280"/>
                </a:cubicBezTo>
                <a:cubicBezTo>
                  <a:pt x="8376" y="4348"/>
                  <a:pt x="8408" y="4348"/>
                  <a:pt x="8441" y="4348"/>
                </a:cubicBezTo>
                <a:cubicBezTo>
                  <a:pt x="8473" y="4335"/>
                  <a:pt x="8505" y="4376"/>
                  <a:pt x="8521" y="4335"/>
                </a:cubicBezTo>
                <a:cubicBezTo>
                  <a:pt x="8537" y="4294"/>
                  <a:pt x="8569" y="4197"/>
                  <a:pt x="8585" y="4239"/>
                </a:cubicBezTo>
                <a:cubicBezTo>
                  <a:pt x="8609" y="4280"/>
                  <a:pt x="8665" y="4348"/>
                  <a:pt x="8689" y="4348"/>
                </a:cubicBezTo>
                <a:cubicBezTo>
                  <a:pt x="8713" y="4348"/>
                  <a:pt x="8737" y="4225"/>
                  <a:pt x="8777" y="4211"/>
                </a:cubicBezTo>
                <a:cubicBezTo>
                  <a:pt x="8817" y="4197"/>
                  <a:pt x="8825" y="4294"/>
                  <a:pt x="8857" y="4307"/>
                </a:cubicBezTo>
                <a:cubicBezTo>
                  <a:pt x="8889" y="4321"/>
                  <a:pt x="8977" y="4335"/>
                  <a:pt x="8993" y="4225"/>
                </a:cubicBezTo>
                <a:cubicBezTo>
                  <a:pt x="9009" y="4115"/>
                  <a:pt x="9009" y="4019"/>
                  <a:pt x="8969" y="4046"/>
                </a:cubicBezTo>
                <a:cubicBezTo>
                  <a:pt x="8937" y="4074"/>
                  <a:pt x="8857" y="4129"/>
                  <a:pt x="8841" y="4129"/>
                </a:cubicBezTo>
                <a:cubicBezTo>
                  <a:pt x="8817" y="4129"/>
                  <a:pt x="8793" y="4170"/>
                  <a:pt x="8777" y="4115"/>
                </a:cubicBezTo>
                <a:cubicBezTo>
                  <a:pt x="8769" y="4074"/>
                  <a:pt x="8841" y="4074"/>
                  <a:pt x="8825" y="4005"/>
                </a:cubicBezTo>
                <a:cubicBezTo>
                  <a:pt x="8817" y="3936"/>
                  <a:pt x="8729" y="3936"/>
                  <a:pt x="8721" y="3977"/>
                </a:cubicBezTo>
                <a:cubicBezTo>
                  <a:pt x="8713" y="4019"/>
                  <a:pt x="8761" y="4060"/>
                  <a:pt x="8729" y="4074"/>
                </a:cubicBezTo>
                <a:cubicBezTo>
                  <a:pt x="8697" y="4087"/>
                  <a:pt x="8705" y="4060"/>
                  <a:pt x="8665" y="4074"/>
                </a:cubicBezTo>
                <a:cubicBezTo>
                  <a:pt x="8617" y="4101"/>
                  <a:pt x="8625" y="4184"/>
                  <a:pt x="8601" y="4197"/>
                </a:cubicBezTo>
                <a:cubicBezTo>
                  <a:pt x="8577" y="4197"/>
                  <a:pt x="8529" y="4197"/>
                  <a:pt x="8513" y="4197"/>
                </a:cubicBezTo>
                <a:cubicBezTo>
                  <a:pt x="8489" y="4197"/>
                  <a:pt x="8416" y="4170"/>
                  <a:pt x="8416" y="4170"/>
                </a:cubicBezTo>
                <a:close/>
                <a:moveTo>
                  <a:pt x="8392" y="3826"/>
                </a:moveTo>
                <a:cubicBezTo>
                  <a:pt x="8392" y="3826"/>
                  <a:pt x="8392" y="3826"/>
                  <a:pt x="8392" y="3826"/>
                </a:cubicBezTo>
                <a:cubicBezTo>
                  <a:pt x="8352" y="3840"/>
                  <a:pt x="8416" y="3854"/>
                  <a:pt x="8433" y="3923"/>
                </a:cubicBezTo>
                <a:cubicBezTo>
                  <a:pt x="8449" y="3991"/>
                  <a:pt x="8457" y="4046"/>
                  <a:pt x="8497" y="4046"/>
                </a:cubicBezTo>
                <a:cubicBezTo>
                  <a:pt x="8537" y="4046"/>
                  <a:pt x="8577" y="3991"/>
                  <a:pt x="8593" y="3936"/>
                </a:cubicBezTo>
                <a:cubicBezTo>
                  <a:pt x="8609" y="3881"/>
                  <a:pt x="8585" y="3840"/>
                  <a:pt x="8609" y="3799"/>
                </a:cubicBezTo>
                <a:cubicBezTo>
                  <a:pt x="8625" y="3744"/>
                  <a:pt x="8633" y="3689"/>
                  <a:pt x="8657" y="3703"/>
                </a:cubicBezTo>
                <a:cubicBezTo>
                  <a:pt x="8681" y="3730"/>
                  <a:pt x="8729" y="3716"/>
                  <a:pt x="8705" y="3634"/>
                </a:cubicBezTo>
                <a:cubicBezTo>
                  <a:pt x="8681" y="3552"/>
                  <a:pt x="8641" y="3538"/>
                  <a:pt x="8633" y="3593"/>
                </a:cubicBezTo>
                <a:cubicBezTo>
                  <a:pt x="8625" y="3634"/>
                  <a:pt x="8569" y="3634"/>
                  <a:pt x="8545" y="3634"/>
                </a:cubicBezTo>
                <a:cubicBezTo>
                  <a:pt x="8529" y="3634"/>
                  <a:pt x="8561" y="3689"/>
                  <a:pt x="8521" y="3703"/>
                </a:cubicBezTo>
                <a:cubicBezTo>
                  <a:pt x="8481" y="3730"/>
                  <a:pt x="8473" y="3689"/>
                  <a:pt x="8473" y="3689"/>
                </a:cubicBezTo>
                <a:cubicBezTo>
                  <a:pt x="8473" y="3689"/>
                  <a:pt x="8408" y="3689"/>
                  <a:pt x="8416" y="3744"/>
                </a:cubicBezTo>
                <a:cubicBezTo>
                  <a:pt x="8425" y="3799"/>
                  <a:pt x="8392" y="3826"/>
                  <a:pt x="8392" y="3826"/>
                </a:cubicBezTo>
                <a:close/>
                <a:moveTo>
                  <a:pt x="7944" y="3716"/>
                </a:moveTo>
                <a:cubicBezTo>
                  <a:pt x="7944" y="3716"/>
                  <a:pt x="7944" y="3716"/>
                  <a:pt x="7944" y="3716"/>
                </a:cubicBezTo>
                <a:cubicBezTo>
                  <a:pt x="7944" y="3716"/>
                  <a:pt x="7920" y="3703"/>
                  <a:pt x="7912" y="3758"/>
                </a:cubicBezTo>
                <a:cubicBezTo>
                  <a:pt x="7896" y="3813"/>
                  <a:pt x="7928" y="3813"/>
                  <a:pt x="7960" y="3868"/>
                </a:cubicBezTo>
                <a:cubicBezTo>
                  <a:pt x="7984" y="3923"/>
                  <a:pt x="8024" y="3909"/>
                  <a:pt x="8056" y="3895"/>
                </a:cubicBezTo>
                <a:cubicBezTo>
                  <a:pt x="8088" y="3868"/>
                  <a:pt x="8104" y="3826"/>
                  <a:pt x="8136" y="3826"/>
                </a:cubicBezTo>
                <a:cubicBezTo>
                  <a:pt x="8168" y="3826"/>
                  <a:pt x="8240" y="3758"/>
                  <a:pt x="8240" y="3744"/>
                </a:cubicBezTo>
                <a:cubicBezTo>
                  <a:pt x="8248" y="3716"/>
                  <a:pt x="8224" y="3689"/>
                  <a:pt x="8232" y="3648"/>
                </a:cubicBezTo>
                <a:cubicBezTo>
                  <a:pt x="8248" y="3593"/>
                  <a:pt x="8168" y="3538"/>
                  <a:pt x="8152" y="3606"/>
                </a:cubicBezTo>
                <a:cubicBezTo>
                  <a:pt x="8144" y="3675"/>
                  <a:pt x="8112" y="3730"/>
                  <a:pt x="8088" y="3689"/>
                </a:cubicBezTo>
                <a:cubicBezTo>
                  <a:pt x="8064" y="3661"/>
                  <a:pt x="8008" y="3620"/>
                  <a:pt x="8008" y="3675"/>
                </a:cubicBezTo>
                <a:cubicBezTo>
                  <a:pt x="8000" y="3716"/>
                  <a:pt x="7960" y="3730"/>
                  <a:pt x="7944" y="3716"/>
                </a:cubicBezTo>
                <a:close/>
                <a:moveTo>
                  <a:pt x="6950" y="7784"/>
                </a:moveTo>
                <a:cubicBezTo>
                  <a:pt x="6950" y="7784"/>
                  <a:pt x="6950" y="7784"/>
                  <a:pt x="6950" y="7784"/>
                </a:cubicBezTo>
                <a:cubicBezTo>
                  <a:pt x="6918" y="7825"/>
                  <a:pt x="6926" y="7907"/>
                  <a:pt x="6886" y="7935"/>
                </a:cubicBezTo>
                <a:cubicBezTo>
                  <a:pt x="6838" y="7976"/>
                  <a:pt x="6830" y="7976"/>
                  <a:pt x="6790" y="7935"/>
                </a:cubicBezTo>
                <a:cubicBezTo>
                  <a:pt x="6742" y="7894"/>
                  <a:pt x="6702" y="8045"/>
                  <a:pt x="6686" y="8100"/>
                </a:cubicBezTo>
                <a:cubicBezTo>
                  <a:pt x="6670" y="8155"/>
                  <a:pt x="6686" y="8251"/>
                  <a:pt x="6710" y="8251"/>
                </a:cubicBezTo>
                <a:cubicBezTo>
                  <a:pt x="6734" y="8264"/>
                  <a:pt x="6774" y="8306"/>
                  <a:pt x="6774" y="8319"/>
                </a:cubicBezTo>
                <a:cubicBezTo>
                  <a:pt x="6782" y="8333"/>
                  <a:pt x="6742" y="8264"/>
                  <a:pt x="6718" y="8347"/>
                </a:cubicBezTo>
                <a:cubicBezTo>
                  <a:pt x="6686" y="8429"/>
                  <a:pt x="6686" y="8512"/>
                  <a:pt x="6702" y="8539"/>
                </a:cubicBezTo>
                <a:cubicBezTo>
                  <a:pt x="6718" y="8567"/>
                  <a:pt x="6782" y="8457"/>
                  <a:pt x="6782" y="8416"/>
                </a:cubicBezTo>
                <a:cubicBezTo>
                  <a:pt x="6782" y="8361"/>
                  <a:pt x="6814" y="8347"/>
                  <a:pt x="6814" y="8402"/>
                </a:cubicBezTo>
                <a:cubicBezTo>
                  <a:pt x="6814" y="8457"/>
                  <a:pt x="6830" y="8567"/>
                  <a:pt x="6798" y="8594"/>
                </a:cubicBezTo>
                <a:cubicBezTo>
                  <a:pt x="6766" y="8622"/>
                  <a:pt x="6734" y="8649"/>
                  <a:pt x="6734" y="8690"/>
                </a:cubicBezTo>
                <a:cubicBezTo>
                  <a:pt x="6742" y="8745"/>
                  <a:pt x="6774" y="8828"/>
                  <a:pt x="6790" y="8842"/>
                </a:cubicBezTo>
                <a:cubicBezTo>
                  <a:pt x="6806" y="8855"/>
                  <a:pt x="6862" y="8938"/>
                  <a:pt x="6894" y="8979"/>
                </a:cubicBezTo>
                <a:cubicBezTo>
                  <a:pt x="6926" y="9034"/>
                  <a:pt x="6990" y="9089"/>
                  <a:pt x="7014" y="9103"/>
                </a:cubicBezTo>
                <a:cubicBezTo>
                  <a:pt x="7038" y="9130"/>
                  <a:pt x="7119" y="9089"/>
                  <a:pt x="7079" y="8993"/>
                </a:cubicBezTo>
                <a:cubicBezTo>
                  <a:pt x="7038" y="8897"/>
                  <a:pt x="7038" y="8759"/>
                  <a:pt x="7046" y="8690"/>
                </a:cubicBezTo>
                <a:cubicBezTo>
                  <a:pt x="7054" y="8635"/>
                  <a:pt x="7062" y="8539"/>
                  <a:pt x="7071" y="8457"/>
                </a:cubicBezTo>
                <a:cubicBezTo>
                  <a:pt x="7079" y="8361"/>
                  <a:pt x="7071" y="8264"/>
                  <a:pt x="7111" y="8196"/>
                </a:cubicBezTo>
                <a:cubicBezTo>
                  <a:pt x="7151" y="8113"/>
                  <a:pt x="7183" y="8045"/>
                  <a:pt x="7231" y="7962"/>
                </a:cubicBezTo>
                <a:cubicBezTo>
                  <a:pt x="7279" y="7894"/>
                  <a:pt x="7319" y="7866"/>
                  <a:pt x="7335" y="7811"/>
                </a:cubicBezTo>
                <a:cubicBezTo>
                  <a:pt x="7351" y="7770"/>
                  <a:pt x="7431" y="7797"/>
                  <a:pt x="7447" y="7756"/>
                </a:cubicBezTo>
                <a:cubicBezTo>
                  <a:pt x="7463" y="7715"/>
                  <a:pt x="7591" y="7536"/>
                  <a:pt x="7623" y="7509"/>
                </a:cubicBezTo>
                <a:cubicBezTo>
                  <a:pt x="7655" y="7468"/>
                  <a:pt x="7727" y="7385"/>
                  <a:pt x="7752" y="7371"/>
                </a:cubicBezTo>
                <a:cubicBezTo>
                  <a:pt x="7776" y="7344"/>
                  <a:pt x="7872" y="7303"/>
                  <a:pt x="7896" y="7261"/>
                </a:cubicBezTo>
                <a:cubicBezTo>
                  <a:pt x="7928" y="7220"/>
                  <a:pt x="7912" y="7138"/>
                  <a:pt x="8040" y="7069"/>
                </a:cubicBezTo>
                <a:cubicBezTo>
                  <a:pt x="8176" y="7000"/>
                  <a:pt x="8256" y="7014"/>
                  <a:pt x="8336" y="7014"/>
                </a:cubicBezTo>
                <a:cubicBezTo>
                  <a:pt x="8425" y="7028"/>
                  <a:pt x="8569" y="6890"/>
                  <a:pt x="8601" y="6890"/>
                </a:cubicBezTo>
                <a:cubicBezTo>
                  <a:pt x="8633" y="6890"/>
                  <a:pt x="8713" y="6849"/>
                  <a:pt x="8729" y="6739"/>
                </a:cubicBezTo>
                <a:cubicBezTo>
                  <a:pt x="8745" y="6629"/>
                  <a:pt x="8745" y="6464"/>
                  <a:pt x="8665" y="6478"/>
                </a:cubicBezTo>
                <a:cubicBezTo>
                  <a:pt x="8585" y="6492"/>
                  <a:pt x="8561" y="6547"/>
                  <a:pt x="8473" y="6616"/>
                </a:cubicBezTo>
                <a:cubicBezTo>
                  <a:pt x="8392" y="6698"/>
                  <a:pt x="8336" y="6712"/>
                  <a:pt x="8280" y="6657"/>
                </a:cubicBezTo>
                <a:cubicBezTo>
                  <a:pt x="8232" y="6602"/>
                  <a:pt x="8168" y="6464"/>
                  <a:pt x="8112" y="6533"/>
                </a:cubicBezTo>
                <a:cubicBezTo>
                  <a:pt x="8056" y="6602"/>
                  <a:pt x="8024" y="6616"/>
                  <a:pt x="7936" y="6616"/>
                </a:cubicBezTo>
                <a:cubicBezTo>
                  <a:pt x="7856" y="6616"/>
                  <a:pt x="7760" y="6671"/>
                  <a:pt x="7719" y="6739"/>
                </a:cubicBezTo>
                <a:cubicBezTo>
                  <a:pt x="7671" y="6822"/>
                  <a:pt x="7647" y="6877"/>
                  <a:pt x="7623" y="6835"/>
                </a:cubicBezTo>
                <a:cubicBezTo>
                  <a:pt x="7591" y="6808"/>
                  <a:pt x="7583" y="6877"/>
                  <a:pt x="7567" y="6959"/>
                </a:cubicBezTo>
                <a:cubicBezTo>
                  <a:pt x="7559" y="7055"/>
                  <a:pt x="7527" y="7028"/>
                  <a:pt x="7479" y="7083"/>
                </a:cubicBezTo>
                <a:cubicBezTo>
                  <a:pt x="7431" y="7124"/>
                  <a:pt x="7415" y="7206"/>
                  <a:pt x="7359" y="7234"/>
                </a:cubicBezTo>
                <a:cubicBezTo>
                  <a:pt x="7303" y="7261"/>
                  <a:pt x="7239" y="7261"/>
                  <a:pt x="7223" y="7316"/>
                </a:cubicBezTo>
                <a:cubicBezTo>
                  <a:pt x="7199" y="7371"/>
                  <a:pt x="7247" y="7426"/>
                  <a:pt x="7215" y="7468"/>
                </a:cubicBezTo>
                <a:cubicBezTo>
                  <a:pt x="7175" y="7495"/>
                  <a:pt x="7247" y="7564"/>
                  <a:pt x="7167" y="7564"/>
                </a:cubicBezTo>
                <a:cubicBezTo>
                  <a:pt x="7087" y="7564"/>
                  <a:pt x="7046" y="7577"/>
                  <a:pt x="7038" y="7605"/>
                </a:cubicBezTo>
                <a:cubicBezTo>
                  <a:pt x="7030" y="7632"/>
                  <a:pt x="6998" y="7632"/>
                  <a:pt x="6982" y="7660"/>
                </a:cubicBezTo>
                <a:cubicBezTo>
                  <a:pt x="6958" y="7687"/>
                  <a:pt x="6950" y="7784"/>
                  <a:pt x="6950" y="7784"/>
                </a:cubicBezTo>
                <a:close/>
                <a:moveTo>
                  <a:pt x="13568" y="17526"/>
                </a:moveTo>
                <a:cubicBezTo>
                  <a:pt x="13568" y="17526"/>
                  <a:pt x="13568" y="17526"/>
                  <a:pt x="13568" y="17526"/>
                </a:cubicBezTo>
                <a:cubicBezTo>
                  <a:pt x="13568" y="17581"/>
                  <a:pt x="13536" y="17773"/>
                  <a:pt x="13544" y="17910"/>
                </a:cubicBezTo>
                <a:cubicBezTo>
                  <a:pt x="13552" y="18048"/>
                  <a:pt x="13520" y="18432"/>
                  <a:pt x="13504" y="18515"/>
                </a:cubicBezTo>
                <a:cubicBezTo>
                  <a:pt x="13488" y="18611"/>
                  <a:pt x="13424" y="18762"/>
                  <a:pt x="13368" y="18831"/>
                </a:cubicBezTo>
                <a:cubicBezTo>
                  <a:pt x="13320" y="18900"/>
                  <a:pt x="13352" y="19023"/>
                  <a:pt x="13336" y="19119"/>
                </a:cubicBezTo>
                <a:cubicBezTo>
                  <a:pt x="13312" y="19216"/>
                  <a:pt x="13200" y="19216"/>
                  <a:pt x="13200" y="19367"/>
                </a:cubicBezTo>
                <a:cubicBezTo>
                  <a:pt x="13200" y="19518"/>
                  <a:pt x="13144" y="19559"/>
                  <a:pt x="13087" y="19642"/>
                </a:cubicBezTo>
                <a:cubicBezTo>
                  <a:pt x="13023" y="19710"/>
                  <a:pt x="12879" y="19765"/>
                  <a:pt x="12879" y="19820"/>
                </a:cubicBezTo>
                <a:cubicBezTo>
                  <a:pt x="12887" y="19875"/>
                  <a:pt x="13031" y="19944"/>
                  <a:pt x="13135" y="19806"/>
                </a:cubicBezTo>
                <a:cubicBezTo>
                  <a:pt x="13248" y="19669"/>
                  <a:pt x="13336" y="19642"/>
                  <a:pt x="13328" y="19435"/>
                </a:cubicBezTo>
                <a:cubicBezTo>
                  <a:pt x="13312" y="19243"/>
                  <a:pt x="13328" y="19353"/>
                  <a:pt x="13392" y="19271"/>
                </a:cubicBezTo>
                <a:cubicBezTo>
                  <a:pt x="13448" y="19202"/>
                  <a:pt x="13456" y="19119"/>
                  <a:pt x="13496" y="19078"/>
                </a:cubicBezTo>
                <a:cubicBezTo>
                  <a:pt x="13536" y="19037"/>
                  <a:pt x="13584" y="18776"/>
                  <a:pt x="13616" y="18707"/>
                </a:cubicBezTo>
                <a:cubicBezTo>
                  <a:pt x="13640" y="18639"/>
                  <a:pt x="13672" y="18625"/>
                  <a:pt x="13648" y="18570"/>
                </a:cubicBezTo>
                <a:cubicBezTo>
                  <a:pt x="13624" y="18515"/>
                  <a:pt x="13568" y="18377"/>
                  <a:pt x="13632" y="18377"/>
                </a:cubicBezTo>
                <a:cubicBezTo>
                  <a:pt x="13688" y="18377"/>
                  <a:pt x="13720" y="18309"/>
                  <a:pt x="13696" y="18185"/>
                </a:cubicBezTo>
                <a:cubicBezTo>
                  <a:pt x="13680" y="18061"/>
                  <a:pt x="13680" y="17924"/>
                  <a:pt x="13680" y="17773"/>
                </a:cubicBezTo>
                <a:cubicBezTo>
                  <a:pt x="13680" y="17622"/>
                  <a:pt x="13680" y="17484"/>
                  <a:pt x="13648" y="17429"/>
                </a:cubicBezTo>
                <a:cubicBezTo>
                  <a:pt x="13616" y="17388"/>
                  <a:pt x="13568" y="17526"/>
                  <a:pt x="13568" y="175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8817"/>
            </a:scheme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272" name="Shape 143"/>
          <p:cNvSpPr/>
          <p:nvPr/>
        </p:nvSpPr>
        <p:spPr>
          <a:xfrm>
            <a:off x="932102" y="4274398"/>
            <a:ext cx="264970" cy="283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9" h="21600" extrusionOk="0">
                <a:moveTo>
                  <a:pt x="4565" y="3306"/>
                </a:moveTo>
                <a:cubicBezTo>
                  <a:pt x="4565" y="3306"/>
                  <a:pt x="4565" y="3086"/>
                  <a:pt x="4799" y="3306"/>
                </a:cubicBezTo>
                <a:cubicBezTo>
                  <a:pt x="5034" y="3306"/>
                  <a:pt x="5034" y="3306"/>
                  <a:pt x="5269" y="3306"/>
                </a:cubicBezTo>
                <a:cubicBezTo>
                  <a:pt x="5269" y="3306"/>
                  <a:pt x="5739" y="3527"/>
                  <a:pt x="5739" y="3527"/>
                </a:cubicBezTo>
                <a:cubicBezTo>
                  <a:pt x="5739" y="3527"/>
                  <a:pt x="5973" y="3527"/>
                  <a:pt x="5973" y="3306"/>
                </a:cubicBezTo>
                <a:cubicBezTo>
                  <a:pt x="5739" y="3306"/>
                  <a:pt x="5504" y="3306"/>
                  <a:pt x="5504" y="3306"/>
                </a:cubicBezTo>
                <a:cubicBezTo>
                  <a:pt x="5504" y="3306"/>
                  <a:pt x="5269" y="3306"/>
                  <a:pt x="5269" y="3306"/>
                </a:cubicBezTo>
                <a:cubicBezTo>
                  <a:pt x="5034" y="3306"/>
                  <a:pt x="5034" y="3086"/>
                  <a:pt x="4799" y="3086"/>
                </a:cubicBezTo>
                <a:cubicBezTo>
                  <a:pt x="4799" y="3086"/>
                  <a:pt x="4799" y="3086"/>
                  <a:pt x="4565" y="3086"/>
                </a:cubicBezTo>
                <a:cubicBezTo>
                  <a:pt x="4565" y="2865"/>
                  <a:pt x="4565" y="2865"/>
                  <a:pt x="4330" y="2865"/>
                </a:cubicBezTo>
                <a:cubicBezTo>
                  <a:pt x="4330" y="2865"/>
                  <a:pt x="4330" y="2865"/>
                  <a:pt x="4095" y="2865"/>
                </a:cubicBezTo>
                <a:cubicBezTo>
                  <a:pt x="4095" y="2645"/>
                  <a:pt x="4095" y="2645"/>
                  <a:pt x="3860" y="2424"/>
                </a:cubicBezTo>
                <a:cubicBezTo>
                  <a:pt x="3860" y="2424"/>
                  <a:pt x="3860" y="2204"/>
                  <a:pt x="3860" y="2204"/>
                </a:cubicBezTo>
                <a:cubicBezTo>
                  <a:pt x="3626" y="1984"/>
                  <a:pt x="3391" y="1763"/>
                  <a:pt x="3391" y="1763"/>
                </a:cubicBezTo>
                <a:cubicBezTo>
                  <a:pt x="3391" y="1763"/>
                  <a:pt x="3156" y="1543"/>
                  <a:pt x="3156" y="1543"/>
                </a:cubicBezTo>
                <a:cubicBezTo>
                  <a:pt x="2921" y="1543"/>
                  <a:pt x="2921" y="1543"/>
                  <a:pt x="2921" y="1543"/>
                </a:cubicBezTo>
                <a:cubicBezTo>
                  <a:pt x="2686" y="1543"/>
                  <a:pt x="2686" y="1543"/>
                  <a:pt x="2686" y="1543"/>
                </a:cubicBezTo>
                <a:cubicBezTo>
                  <a:pt x="2452" y="1543"/>
                  <a:pt x="2452" y="1543"/>
                  <a:pt x="2452" y="1322"/>
                </a:cubicBezTo>
                <a:cubicBezTo>
                  <a:pt x="2452" y="1102"/>
                  <a:pt x="2452" y="1102"/>
                  <a:pt x="2452" y="1102"/>
                </a:cubicBezTo>
                <a:cubicBezTo>
                  <a:pt x="2217" y="882"/>
                  <a:pt x="2217" y="882"/>
                  <a:pt x="2217" y="882"/>
                </a:cubicBezTo>
                <a:cubicBezTo>
                  <a:pt x="2217" y="661"/>
                  <a:pt x="2217" y="882"/>
                  <a:pt x="1982" y="661"/>
                </a:cubicBezTo>
                <a:cubicBezTo>
                  <a:pt x="1982" y="441"/>
                  <a:pt x="2217" y="441"/>
                  <a:pt x="2217" y="441"/>
                </a:cubicBezTo>
                <a:cubicBezTo>
                  <a:pt x="2217" y="441"/>
                  <a:pt x="2452" y="441"/>
                  <a:pt x="2452" y="441"/>
                </a:cubicBezTo>
                <a:cubicBezTo>
                  <a:pt x="2452" y="220"/>
                  <a:pt x="2217" y="220"/>
                  <a:pt x="2452" y="220"/>
                </a:cubicBezTo>
                <a:cubicBezTo>
                  <a:pt x="2452" y="0"/>
                  <a:pt x="2921" y="0"/>
                  <a:pt x="3156" y="0"/>
                </a:cubicBezTo>
                <a:cubicBezTo>
                  <a:pt x="3156" y="0"/>
                  <a:pt x="3391" y="0"/>
                  <a:pt x="3391" y="0"/>
                </a:cubicBezTo>
                <a:cubicBezTo>
                  <a:pt x="3626" y="220"/>
                  <a:pt x="3626" y="220"/>
                  <a:pt x="3860" y="220"/>
                </a:cubicBezTo>
                <a:cubicBezTo>
                  <a:pt x="3860" y="220"/>
                  <a:pt x="3860" y="220"/>
                  <a:pt x="4095" y="220"/>
                </a:cubicBezTo>
                <a:cubicBezTo>
                  <a:pt x="4095" y="441"/>
                  <a:pt x="4095" y="441"/>
                  <a:pt x="4330" y="441"/>
                </a:cubicBezTo>
                <a:cubicBezTo>
                  <a:pt x="4330" y="441"/>
                  <a:pt x="4330" y="441"/>
                  <a:pt x="4565" y="441"/>
                </a:cubicBezTo>
                <a:cubicBezTo>
                  <a:pt x="4565" y="441"/>
                  <a:pt x="4565" y="661"/>
                  <a:pt x="4799" y="661"/>
                </a:cubicBezTo>
                <a:cubicBezTo>
                  <a:pt x="5034" y="661"/>
                  <a:pt x="4799" y="661"/>
                  <a:pt x="4799" y="661"/>
                </a:cubicBezTo>
                <a:cubicBezTo>
                  <a:pt x="4799" y="661"/>
                  <a:pt x="4565" y="882"/>
                  <a:pt x="4799" y="882"/>
                </a:cubicBezTo>
                <a:cubicBezTo>
                  <a:pt x="5034" y="882"/>
                  <a:pt x="5034" y="882"/>
                  <a:pt x="5269" y="882"/>
                </a:cubicBezTo>
                <a:cubicBezTo>
                  <a:pt x="5269" y="1102"/>
                  <a:pt x="5504" y="1102"/>
                  <a:pt x="5504" y="1102"/>
                </a:cubicBezTo>
                <a:cubicBezTo>
                  <a:pt x="5504" y="1102"/>
                  <a:pt x="5504" y="882"/>
                  <a:pt x="5504" y="882"/>
                </a:cubicBezTo>
                <a:cubicBezTo>
                  <a:pt x="5269" y="661"/>
                  <a:pt x="5269" y="661"/>
                  <a:pt x="5504" y="661"/>
                </a:cubicBezTo>
                <a:cubicBezTo>
                  <a:pt x="5739" y="882"/>
                  <a:pt x="5973" y="882"/>
                  <a:pt x="5973" y="882"/>
                </a:cubicBezTo>
                <a:cubicBezTo>
                  <a:pt x="6208" y="882"/>
                  <a:pt x="6443" y="882"/>
                  <a:pt x="6443" y="882"/>
                </a:cubicBezTo>
                <a:cubicBezTo>
                  <a:pt x="6678" y="1102"/>
                  <a:pt x="6678" y="1102"/>
                  <a:pt x="6912" y="1102"/>
                </a:cubicBezTo>
                <a:cubicBezTo>
                  <a:pt x="6912" y="1102"/>
                  <a:pt x="7147" y="1102"/>
                  <a:pt x="7147" y="1102"/>
                </a:cubicBezTo>
                <a:cubicBezTo>
                  <a:pt x="7382" y="1102"/>
                  <a:pt x="7382" y="1322"/>
                  <a:pt x="7617" y="1322"/>
                </a:cubicBezTo>
                <a:cubicBezTo>
                  <a:pt x="7617" y="1322"/>
                  <a:pt x="7382" y="1322"/>
                  <a:pt x="7617" y="1322"/>
                </a:cubicBezTo>
                <a:cubicBezTo>
                  <a:pt x="7852" y="1543"/>
                  <a:pt x="7852" y="1543"/>
                  <a:pt x="7852" y="1543"/>
                </a:cubicBezTo>
                <a:cubicBezTo>
                  <a:pt x="8086" y="1543"/>
                  <a:pt x="8086" y="1543"/>
                  <a:pt x="8086" y="1543"/>
                </a:cubicBezTo>
                <a:cubicBezTo>
                  <a:pt x="8086" y="1543"/>
                  <a:pt x="8321" y="1543"/>
                  <a:pt x="8321" y="1763"/>
                </a:cubicBezTo>
                <a:cubicBezTo>
                  <a:pt x="8321" y="1984"/>
                  <a:pt x="8321" y="1763"/>
                  <a:pt x="8556" y="1984"/>
                </a:cubicBezTo>
                <a:cubicBezTo>
                  <a:pt x="8791" y="1984"/>
                  <a:pt x="9026" y="1984"/>
                  <a:pt x="9026" y="1984"/>
                </a:cubicBezTo>
                <a:cubicBezTo>
                  <a:pt x="9260" y="1984"/>
                  <a:pt x="9260" y="2204"/>
                  <a:pt x="9495" y="2204"/>
                </a:cubicBezTo>
                <a:cubicBezTo>
                  <a:pt x="9495" y="2204"/>
                  <a:pt x="9495" y="1984"/>
                  <a:pt x="9730" y="2204"/>
                </a:cubicBezTo>
                <a:cubicBezTo>
                  <a:pt x="9730" y="2204"/>
                  <a:pt x="9730" y="2204"/>
                  <a:pt x="9730" y="2204"/>
                </a:cubicBezTo>
                <a:cubicBezTo>
                  <a:pt x="9730" y="2424"/>
                  <a:pt x="9730" y="2424"/>
                  <a:pt x="9730" y="2424"/>
                </a:cubicBezTo>
                <a:cubicBezTo>
                  <a:pt x="9965" y="2424"/>
                  <a:pt x="9965" y="2424"/>
                  <a:pt x="9965" y="2424"/>
                </a:cubicBezTo>
                <a:cubicBezTo>
                  <a:pt x="10199" y="2424"/>
                  <a:pt x="10199" y="2204"/>
                  <a:pt x="10199" y="2424"/>
                </a:cubicBezTo>
                <a:cubicBezTo>
                  <a:pt x="10199" y="2645"/>
                  <a:pt x="10199" y="2645"/>
                  <a:pt x="10199" y="2645"/>
                </a:cubicBezTo>
                <a:cubicBezTo>
                  <a:pt x="10199" y="2865"/>
                  <a:pt x="10199" y="2865"/>
                  <a:pt x="10199" y="2865"/>
                </a:cubicBezTo>
                <a:cubicBezTo>
                  <a:pt x="10434" y="2865"/>
                  <a:pt x="10434" y="2645"/>
                  <a:pt x="10669" y="2645"/>
                </a:cubicBezTo>
                <a:cubicBezTo>
                  <a:pt x="10669" y="2865"/>
                  <a:pt x="10669" y="2645"/>
                  <a:pt x="10904" y="2865"/>
                </a:cubicBezTo>
                <a:cubicBezTo>
                  <a:pt x="10904" y="2865"/>
                  <a:pt x="10904" y="2865"/>
                  <a:pt x="10904" y="2865"/>
                </a:cubicBezTo>
                <a:cubicBezTo>
                  <a:pt x="10904" y="2865"/>
                  <a:pt x="11139" y="2865"/>
                  <a:pt x="11139" y="3086"/>
                </a:cubicBezTo>
                <a:cubicBezTo>
                  <a:pt x="10904" y="3306"/>
                  <a:pt x="11139" y="3306"/>
                  <a:pt x="10904" y="3306"/>
                </a:cubicBezTo>
                <a:cubicBezTo>
                  <a:pt x="10904" y="3306"/>
                  <a:pt x="10669" y="3306"/>
                  <a:pt x="10669" y="3527"/>
                </a:cubicBezTo>
                <a:cubicBezTo>
                  <a:pt x="10904" y="3527"/>
                  <a:pt x="10904" y="3527"/>
                  <a:pt x="11139" y="3527"/>
                </a:cubicBezTo>
                <a:cubicBezTo>
                  <a:pt x="11139" y="3306"/>
                  <a:pt x="11139" y="3306"/>
                  <a:pt x="11373" y="3306"/>
                </a:cubicBezTo>
                <a:cubicBezTo>
                  <a:pt x="11373" y="3086"/>
                  <a:pt x="11608" y="3086"/>
                  <a:pt x="11608" y="3086"/>
                </a:cubicBezTo>
                <a:cubicBezTo>
                  <a:pt x="11608" y="3306"/>
                  <a:pt x="11373" y="3306"/>
                  <a:pt x="11608" y="3306"/>
                </a:cubicBezTo>
                <a:cubicBezTo>
                  <a:pt x="11608" y="3306"/>
                  <a:pt x="11608" y="3086"/>
                  <a:pt x="11843" y="3306"/>
                </a:cubicBezTo>
                <a:cubicBezTo>
                  <a:pt x="11843" y="3306"/>
                  <a:pt x="11843" y="3306"/>
                  <a:pt x="11608" y="3527"/>
                </a:cubicBezTo>
                <a:cubicBezTo>
                  <a:pt x="11608" y="3527"/>
                  <a:pt x="11608" y="3527"/>
                  <a:pt x="11608" y="3527"/>
                </a:cubicBezTo>
                <a:cubicBezTo>
                  <a:pt x="11608" y="3527"/>
                  <a:pt x="11608" y="3527"/>
                  <a:pt x="11373" y="3747"/>
                </a:cubicBezTo>
                <a:cubicBezTo>
                  <a:pt x="11373" y="3747"/>
                  <a:pt x="11139" y="3967"/>
                  <a:pt x="11373" y="3967"/>
                </a:cubicBezTo>
                <a:cubicBezTo>
                  <a:pt x="11608" y="3967"/>
                  <a:pt x="11608" y="3967"/>
                  <a:pt x="11608" y="3967"/>
                </a:cubicBezTo>
                <a:cubicBezTo>
                  <a:pt x="11843" y="3747"/>
                  <a:pt x="11608" y="3967"/>
                  <a:pt x="11843" y="3747"/>
                </a:cubicBezTo>
                <a:cubicBezTo>
                  <a:pt x="11843" y="3747"/>
                  <a:pt x="11843" y="3747"/>
                  <a:pt x="11843" y="3747"/>
                </a:cubicBezTo>
                <a:cubicBezTo>
                  <a:pt x="12078" y="3527"/>
                  <a:pt x="12078" y="3747"/>
                  <a:pt x="12078" y="3527"/>
                </a:cubicBezTo>
                <a:cubicBezTo>
                  <a:pt x="12078" y="3306"/>
                  <a:pt x="12078" y="3306"/>
                  <a:pt x="12078" y="3306"/>
                </a:cubicBezTo>
                <a:cubicBezTo>
                  <a:pt x="12078" y="3086"/>
                  <a:pt x="12078" y="3086"/>
                  <a:pt x="12078" y="3086"/>
                </a:cubicBezTo>
                <a:cubicBezTo>
                  <a:pt x="12078" y="2865"/>
                  <a:pt x="12078" y="2865"/>
                  <a:pt x="11843" y="2865"/>
                </a:cubicBezTo>
                <a:cubicBezTo>
                  <a:pt x="11843" y="2865"/>
                  <a:pt x="11843" y="2645"/>
                  <a:pt x="11608" y="2645"/>
                </a:cubicBezTo>
                <a:cubicBezTo>
                  <a:pt x="11608" y="2645"/>
                  <a:pt x="11373" y="2645"/>
                  <a:pt x="11608" y="2645"/>
                </a:cubicBezTo>
                <a:cubicBezTo>
                  <a:pt x="11608" y="2424"/>
                  <a:pt x="11608" y="2424"/>
                  <a:pt x="11608" y="2424"/>
                </a:cubicBezTo>
                <a:cubicBezTo>
                  <a:pt x="11843" y="2424"/>
                  <a:pt x="11843" y="2424"/>
                  <a:pt x="11843" y="2424"/>
                </a:cubicBezTo>
                <a:cubicBezTo>
                  <a:pt x="12078" y="2204"/>
                  <a:pt x="12078" y="2204"/>
                  <a:pt x="12078" y="2424"/>
                </a:cubicBezTo>
                <a:cubicBezTo>
                  <a:pt x="12078" y="2424"/>
                  <a:pt x="12312" y="2424"/>
                  <a:pt x="12312" y="2424"/>
                </a:cubicBezTo>
                <a:cubicBezTo>
                  <a:pt x="12312" y="2424"/>
                  <a:pt x="12547" y="2424"/>
                  <a:pt x="12312" y="2204"/>
                </a:cubicBezTo>
                <a:cubicBezTo>
                  <a:pt x="12312" y="1984"/>
                  <a:pt x="12078" y="1984"/>
                  <a:pt x="12312" y="1984"/>
                </a:cubicBezTo>
                <a:cubicBezTo>
                  <a:pt x="12312" y="1763"/>
                  <a:pt x="12312" y="1763"/>
                  <a:pt x="12547" y="1763"/>
                </a:cubicBezTo>
                <a:cubicBezTo>
                  <a:pt x="12547" y="1763"/>
                  <a:pt x="12547" y="1984"/>
                  <a:pt x="12547" y="1763"/>
                </a:cubicBezTo>
                <a:cubicBezTo>
                  <a:pt x="12782" y="1763"/>
                  <a:pt x="12782" y="1763"/>
                  <a:pt x="12782" y="1543"/>
                </a:cubicBezTo>
                <a:cubicBezTo>
                  <a:pt x="12782" y="1543"/>
                  <a:pt x="12782" y="1322"/>
                  <a:pt x="12782" y="1322"/>
                </a:cubicBezTo>
                <a:cubicBezTo>
                  <a:pt x="13017" y="1322"/>
                  <a:pt x="12782" y="1102"/>
                  <a:pt x="13017" y="1322"/>
                </a:cubicBezTo>
                <a:cubicBezTo>
                  <a:pt x="13252" y="1322"/>
                  <a:pt x="13252" y="1322"/>
                  <a:pt x="13252" y="1322"/>
                </a:cubicBezTo>
                <a:cubicBezTo>
                  <a:pt x="13486" y="1543"/>
                  <a:pt x="13721" y="1543"/>
                  <a:pt x="13721" y="1543"/>
                </a:cubicBezTo>
                <a:cubicBezTo>
                  <a:pt x="13956" y="1543"/>
                  <a:pt x="14191" y="1543"/>
                  <a:pt x="14191" y="1543"/>
                </a:cubicBezTo>
                <a:cubicBezTo>
                  <a:pt x="14191" y="1763"/>
                  <a:pt x="14191" y="1763"/>
                  <a:pt x="14191" y="1763"/>
                </a:cubicBezTo>
                <a:cubicBezTo>
                  <a:pt x="14191" y="1984"/>
                  <a:pt x="14191" y="1984"/>
                  <a:pt x="14191" y="1984"/>
                </a:cubicBezTo>
                <a:cubicBezTo>
                  <a:pt x="14191" y="2204"/>
                  <a:pt x="14426" y="2204"/>
                  <a:pt x="14191" y="2204"/>
                </a:cubicBezTo>
                <a:cubicBezTo>
                  <a:pt x="14191" y="2204"/>
                  <a:pt x="14191" y="2424"/>
                  <a:pt x="14191" y="2424"/>
                </a:cubicBezTo>
                <a:cubicBezTo>
                  <a:pt x="14191" y="2424"/>
                  <a:pt x="14191" y="2645"/>
                  <a:pt x="14191" y="2645"/>
                </a:cubicBezTo>
                <a:cubicBezTo>
                  <a:pt x="14191" y="2645"/>
                  <a:pt x="14191" y="2645"/>
                  <a:pt x="14191" y="2865"/>
                </a:cubicBezTo>
                <a:cubicBezTo>
                  <a:pt x="14191" y="2865"/>
                  <a:pt x="14191" y="2865"/>
                  <a:pt x="14191" y="3086"/>
                </a:cubicBezTo>
                <a:cubicBezTo>
                  <a:pt x="14191" y="3086"/>
                  <a:pt x="14191" y="3306"/>
                  <a:pt x="14191" y="3306"/>
                </a:cubicBezTo>
                <a:cubicBezTo>
                  <a:pt x="14426" y="3527"/>
                  <a:pt x="14426" y="3527"/>
                  <a:pt x="14660" y="3747"/>
                </a:cubicBezTo>
                <a:cubicBezTo>
                  <a:pt x="14660" y="3747"/>
                  <a:pt x="14660" y="3747"/>
                  <a:pt x="14660" y="3967"/>
                </a:cubicBezTo>
                <a:cubicBezTo>
                  <a:pt x="14660" y="4408"/>
                  <a:pt x="14660" y="4408"/>
                  <a:pt x="14660" y="4629"/>
                </a:cubicBezTo>
                <a:cubicBezTo>
                  <a:pt x="14895" y="4849"/>
                  <a:pt x="14895" y="4629"/>
                  <a:pt x="14895" y="4849"/>
                </a:cubicBezTo>
                <a:cubicBezTo>
                  <a:pt x="14895" y="5069"/>
                  <a:pt x="14895" y="5069"/>
                  <a:pt x="15130" y="5069"/>
                </a:cubicBezTo>
                <a:cubicBezTo>
                  <a:pt x="15130" y="5069"/>
                  <a:pt x="15130" y="5069"/>
                  <a:pt x="15365" y="5290"/>
                </a:cubicBezTo>
                <a:cubicBezTo>
                  <a:pt x="15365" y="5290"/>
                  <a:pt x="15365" y="5290"/>
                  <a:pt x="15365" y="5510"/>
                </a:cubicBezTo>
                <a:cubicBezTo>
                  <a:pt x="15365" y="5510"/>
                  <a:pt x="15365" y="5731"/>
                  <a:pt x="15365" y="5731"/>
                </a:cubicBezTo>
                <a:cubicBezTo>
                  <a:pt x="15365" y="5951"/>
                  <a:pt x="15130" y="5951"/>
                  <a:pt x="15130" y="6171"/>
                </a:cubicBezTo>
                <a:cubicBezTo>
                  <a:pt x="15365" y="6171"/>
                  <a:pt x="15365" y="6392"/>
                  <a:pt x="15365" y="6392"/>
                </a:cubicBezTo>
                <a:cubicBezTo>
                  <a:pt x="15365" y="6392"/>
                  <a:pt x="15365" y="6612"/>
                  <a:pt x="15130" y="6612"/>
                </a:cubicBezTo>
                <a:cubicBezTo>
                  <a:pt x="15130" y="6833"/>
                  <a:pt x="14895" y="6833"/>
                  <a:pt x="14895" y="7053"/>
                </a:cubicBezTo>
                <a:cubicBezTo>
                  <a:pt x="14895" y="7053"/>
                  <a:pt x="14895" y="7273"/>
                  <a:pt x="14895" y="7273"/>
                </a:cubicBezTo>
                <a:cubicBezTo>
                  <a:pt x="15130" y="7273"/>
                  <a:pt x="15130" y="7053"/>
                  <a:pt x="15130" y="7053"/>
                </a:cubicBezTo>
                <a:cubicBezTo>
                  <a:pt x="15365" y="7053"/>
                  <a:pt x="15365" y="7053"/>
                  <a:pt x="15599" y="7273"/>
                </a:cubicBezTo>
                <a:cubicBezTo>
                  <a:pt x="15599" y="7273"/>
                  <a:pt x="15599" y="7494"/>
                  <a:pt x="15599" y="7273"/>
                </a:cubicBezTo>
                <a:cubicBezTo>
                  <a:pt x="15834" y="7273"/>
                  <a:pt x="15599" y="7053"/>
                  <a:pt x="15834" y="7053"/>
                </a:cubicBezTo>
                <a:cubicBezTo>
                  <a:pt x="15834" y="7053"/>
                  <a:pt x="15834" y="6833"/>
                  <a:pt x="15834" y="6833"/>
                </a:cubicBezTo>
                <a:cubicBezTo>
                  <a:pt x="15834" y="6833"/>
                  <a:pt x="16069" y="6833"/>
                  <a:pt x="16069" y="7053"/>
                </a:cubicBezTo>
                <a:cubicBezTo>
                  <a:pt x="16069" y="7053"/>
                  <a:pt x="16069" y="7273"/>
                  <a:pt x="16069" y="7273"/>
                </a:cubicBezTo>
                <a:cubicBezTo>
                  <a:pt x="16069" y="7273"/>
                  <a:pt x="16069" y="7494"/>
                  <a:pt x="16069" y="7494"/>
                </a:cubicBezTo>
                <a:cubicBezTo>
                  <a:pt x="16069" y="7494"/>
                  <a:pt x="16069" y="7494"/>
                  <a:pt x="15834" y="7714"/>
                </a:cubicBezTo>
                <a:cubicBezTo>
                  <a:pt x="15599" y="7714"/>
                  <a:pt x="15599" y="7714"/>
                  <a:pt x="15599" y="7714"/>
                </a:cubicBezTo>
                <a:cubicBezTo>
                  <a:pt x="15365" y="7714"/>
                  <a:pt x="15365" y="7714"/>
                  <a:pt x="15365" y="7714"/>
                </a:cubicBezTo>
                <a:cubicBezTo>
                  <a:pt x="15130" y="7494"/>
                  <a:pt x="15365" y="7494"/>
                  <a:pt x="15130" y="7494"/>
                </a:cubicBezTo>
                <a:cubicBezTo>
                  <a:pt x="14895" y="7494"/>
                  <a:pt x="14895" y="7494"/>
                  <a:pt x="14895" y="7494"/>
                </a:cubicBezTo>
                <a:cubicBezTo>
                  <a:pt x="14660" y="7494"/>
                  <a:pt x="14660" y="7494"/>
                  <a:pt x="14426" y="7714"/>
                </a:cubicBezTo>
                <a:cubicBezTo>
                  <a:pt x="14426" y="7714"/>
                  <a:pt x="14191" y="7714"/>
                  <a:pt x="14426" y="7714"/>
                </a:cubicBezTo>
                <a:cubicBezTo>
                  <a:pt x="14426" y="7935"/>
                  <a:pt x="14426" y="7714"/>
                  <a:pt x="14426" y="7935"/>
                </a:cubicBezTo>
                <a:cubicBezTo>
                  <a:pt x="14660" y="7935"/>
                  <a:pt x="14660" y="7935"/>
                  <a:pt x="14660" y="7935"/>
                </a:cubicBezTo>
                <a:cubicBezTo>
                  <a:pt x="14895" y="7935"/>
                  <a:pt x="14895" y="7935"/>
                  <a:pt x="15130" y="7935"/>
                </a:cubicBezTo>
                <a:cubicBezTo>
                  <a:pt x="15365" y="7935"/>
                  <a:pt x="15365" y="7935"/>
                  <a:pt x="15365" y="7935"/>
                </a:cubicBezTo>
                <a:cubicBezTo>
                  <a:pt x="15599" y="8155"/>
                  <a:pt x="15599" y="8155"/>
                  <a:pt x="15834" y="8155"/>
                </a:cubicBezTo>
                <a:cubicBezTo>
                  <a:pt x="15834" y="8155"/>
                  <a:pt x="15834" y="8376"/>
                  <a:pt x="15599" y="8376"/>
                </a:cubicBezTo>
                <a:cubicBezTo>
                  <a:pt x="15599" y="8155"/>
                  <a:pt x="15599" y="8155"/>
                  <a:pt x="15365" y="8155"/>
                </a:cubicBezTo>
                <a:cubicBezTo>
                  <a:pt x="15365" y="8155"/>
                  <a:pt x="15365" y="8155"/>
                  <a:pt x="15130" y="8376"/>
                </a:cubicBezTo>
                <a:cubicBezTo>
                  <a:pt x="15130" y="8376"/>
                  <a:pt x="15130" y="8155"/>
                  <a:pt x="15130" y="8376"/>
                </a:cubicBezTo>
                <a:cubicBezTo>
                  <a:pt x="15130" y="8376"/>
                  <a:pt x="15130" y="8376"/>
                  <a:pt x="15130" y="8596"/>
                </a:cubicBezTo>
                <a:cubicBezTo>
                  <a:pt x="15130" y="8596"/>
                  <a:pt x="15365" y="8596"/>
                  <a:pt x="15365" y="8596"/>
                </a:cubicBezTo>
                <a:cubicBezTo>
                  <a:pt x="15365" y="8596"/>
                  <a:pt x="15599" y="8596"/>
                  <a:pt x="15599" y="8596"/>
                </a:cubicBezTo>
                <a:cubicBezTo>
                  <a:pt x="15599" y="8816"/>
                  <a:pt x="15599" y="8816"/>
                  <a:pt x="15599" y="8816"/>
                </a:cubicBezTo>
                <a:cubicBezTo>
                  <a:pt x="15599" y="8816"/>
                  <a:pt x="15599" y="8816"/>
                  <a:pt x="15599" y="8816"/>
                </a:cubicBezTo>
                <a:cubicBezTo>
                  <a:pt x="15599" y="8816"/>
                  <a:pt x="15599" y="9037"/>
                  <a:pt x="15365" y="9037"/>
                </a:cubicBezTo>
                <a:cubicBezTo>
                  <a:pt x="15130" y="9037"/>
                  <a:pt x="15130" y="9037"/>
                  <a:pt x="15130" y="9037"/>
                </a:cubicBezTo>
                <a:cubicBezTo>
                  <a:pt x="14895" y="9037"/>
                  <a:pt x="14895" y="9037"/>
                  <a:pt x="14895" y="9037"/>
                </a:cubicBezTo>
                <a:cubicBezTo>
                  <a:pt x="14660" y="9037"/>
                  <a:pt x="14660" y="8816"/>
                  <a:pt x="14660" y="8816"/>
                </a:cubicBezTo>
                <a:cubicBezTo>
                  <a:pt x="14426" y="9037"/>
                  <a:pt x="14660" y="8816"/>
                  <a:pt x="14426" y="9037"/>
                </a:cubicBezTo>
                <a:cubicBezTo>
                  <a:pt x="14426" y="9037"/>
                  <a:pt x="14660" y="9257"/>
                  <a:pt x="14660" y="9257"/>
                </a:cubicBezTo>
                <a:cubicBezTo>
                  <a:pt x="14895" y="9257"/>
                  <a:pt x="14895" y="9257"/>
                  <a:pt x="14895" y="9478"/>
                </a:cubicBezTo>
                <a:cubicBezTo>
                  <a:pt x="15130" y="9478"/>
                  <a:pt x="15130" y="9698"/>
                  <a:pt x="15365" y="9698"/>
                </a:cubicBezTo>
                <a:cubicBezTo>
                  <a:pt x="15365" y="9698"/>
                  <a:pt x="15365" y="9698"/>
                  <a:pt x="15599" y="9698"/>
                </a:cubicBezTo>
                <a:cubicBezTo>
                  <a:pt x="15599" y="9698"/>
                  <a:pt x="15834" y="9918"/>
                  <a:pt x="15599" y="9918"/>
                </a:cubicBezTo>
                <a:cubicBezTo>
                  <a:pt x="15130" y="9918"/>
                  <a:pt x="15130" y="9918"/>
                  <a:pt x="15130" y="9918"/>
                </a:cubicBezTo>
                <a:cubicBezTo>
                  <a:pt x="15130" y="9918"/>
                  <a:pt x="14895" y="10139"/>
                  <a:pt x="15130" y="10139"/>
                </a:cubicBezTo>
                <a:cubicBezTo>
                  <a:pt x="15365" y="10139"/>
                  <a:pt x="15365" y="10139"/>
                  <a:pt x="15365" y="10139"/>
                </a:cubicBezTo>
                <a:cubicBezTo>
                  <a:pt x="15365" y="10359"/>
                  <a:pt x="15130" y="10359"/>
                  <a:pt x="15130" y="10359"/>
                </a:cubicBezTo>
                <a:cubicBezTo>
                  <a:pt x="15130" y="10359"/>
                  <a:pt x="15130" y="10359"/>
                  <a:pt x="15365" y="10580"/>
                </a:cubicBezTo>
                <a:cubicBezTo>
                  <a:pt x="15365" y="10580"/>
                  <a:pt x="15130" y="10580"/>
                  <a:pt x="15365" y="10800"/>
                </a:cubicBezTo>
                <a:cubicBezTo>
                  <a:pt x="15365" y="10800"/>
                  <a:pt x="15365" y="10800"/>
                  <a:pt x="15365" y="11020"/>
                </a:cubicBezTo>
                <a:cubicBezTo>
                  <a:pt x="15365" y="11020"/>
                  <a:pt x="15599" y="11020"/>
                  <a:pt x="15365" y="11241"/>
                </a:cubicBezTo>
                <a:cubicBezTo>
                  <a:pt x="15365" y="11241"/>
                  <a:pt x="15365" y="11241"/>
                  <a:pt x="15365" y="11241"/>
                </a:cubicBezTo>
                <a:cubicBezTo>
                  <a:pt x="15365" y="11461"/>
                  <a:pt x="15365" y="11461"/>
                  <a:pt x="15365" y="11461"/>
                </a:cubicBezTo>
                <a:cubicBezTo>
                  <a:pt x="15130" y="11682"/>
                  <a:pt x="15130" y="11682"/>
                  <a:pt x="15130" y="11682"/>
                </a:cubicBezTo>
                <a:cubicBezTo>
                  <a:pt x="15130" y="11682"/>
                  <a:pt x="15130" y="11902"/>
                  <a:pt x="15130" y="11902"/>
                </a:cubicBezTo>
                <a:cubicBezTo>
                  <a:pt x="15130" y="11902"/>
                  <a:pt x="14895" y="12122"/>
                  <a:pt x="14895" y="12122"/>
                </a:cubicBezTo>
                <a:cubicBezTo>
                  <a:pt x="14895" y="12122"/>
                  <a:pt x="14895" y="12343"/>
                  <a:pt x="14895" y="12343"/>
                </a:cubicBezTo>
                <a:cubicBezTo>
                  <a:pt x="14660" y="12343"/>
                  <a:pt x="14660" y="12563"/>
                  <a:pt x="14660" y="12563"/>
                </a:cubicBezTo>
                <a:cubicBezTo>
                  <a:pt x="14660" y="12563"/>
                  <a:pt x="14660" y="12563"/>
                  <a:pt x="14426" y="12563"/>
                </a:cubicBezTo>
                <a:cubicBezTo>
                  <a:pt x="14426" y="12563"/>
                  <a:pt x="14426" y="12563"/>
                  <a:pt x="14191" y="12563"/>
                </a:cubicBezTo>
                <a:cubicBezTo>
                  <a:pt x="13956" y="12563"/>
                  <a:pt x="14191" y="12343"/>
                  <a:pt x="13956" y="12343"/>
                </a:cubicBezTo>
                <a:cubicBezTo>
                  <a:pt x="13956" y="12563"/>
                  <a:pt x="13956" y="12563"/>
                  <a:pt x="13956" y="12784"/>
                </a:cubicBezTo>
                <a:cubicBezTo>
                  <a:pt x="13956" y="12784"/>
                  <a:pt x="13721" y="13004"/>
                  <a:pt x="13721" y="13004"/>
                </a:cubicBezTo>
                <a:cubicBezTo>
                  <a:pt x="13721" y="13004"/>
                  <a:pt x="13721" y="13004"/>
                  <a:pt x="13721" y="13224"/>
                </a:cubicBezTo>
                <a:cubicBezTo>
                  <a:pt x="13721" y="13224"/>
                  <a:pt x="13721" y="13224"/>
                  <a:pt x="13721" y="13445"/>
                </a:cubicBezTo>
                <a:cubicBezTo>
                  <a:pt x="13721" y="13445"/>
                  <a:pt x="13721" y="13445"/>
                  <a:pt x="13721" y="13665"/>
                </a:cubicBezTo>
                <a:cubicBezTo>
                  <a:pt x="13721" y="13665"/>
                  <a:pt x="13721" y="13665"/>
                  <a:pt x="13721" y="13665"/>
                </a:cubicBezTo>
                <a:cubicBezTo>
                  <a:pt x="13721" y="13886"/>
                  <a:pt x="13721" y="13886"/>
                  <a:pt x="13956" y="13886"/>
                </a:cubicBezTo>
                <a:cubicBezTo>
                  <a:pt x="13956" y="13886"/>
                  <a:pt x="13956" y="13886"/>
                  <a:pt x="13956" y="13886"/>
                </a:cubicBezTo>
                <a:cubicBezTo>
                  <a:pt x="13956" y="14106"/>
                  <a:pt x="13956" y="14106"/>
                  <a:pt x="13956" y="14106"/>
                </a:cubicBezTo>
                <a:cubicBezTo>
                  <a:pt x="13956" y="14327"/>
                  <a:pt x="13956" y="14327"/>
                  <a:pt x="14191" y="14547"/>
                </a:cubicBezTo>
                <a:cubicBezTo>
                  <a:pt x="14191" y="14547"/>
                  <a:pt x="14191" y="14767"/>
                  <a:pt x="14191" y="14988"/>
                </a:cubicBezTo>
                <a:cubicBezTo>
                  <a:pt x="14191" y="14988"/>
                  <a:pt x="14426" y="14988"/>
                  <a:pt x="14426" y="14988"/>
                </a:cubicBezTo>
                <a:cubicBezTo>
                  <a:pt x="14191" y="15208"/>
                  <a:pt x="14191" y="14988"/>
                  <a:pt x="14191" y="15208"/>
                </a:cubicBezTo>
                <a:cubicBezTo>
                  <a:pt x="14191" y="15208"/>
                  <a:pt x="13956" y="15208"/>
                  <a:pt x="13956" y="15429"/>
                </a:cubicBezTo>
                <a:cubicBezTo>
                  <a:pt x="14191" y="15429"/>
                  <a:pt x="14191" y="15429"/>
                  <a:pt x="14426" y="15429"/>
                </a:cubicBezTo>
                <a:cubicBezTo>
                  <a:pt x="14426" y="15429"/>
                  <a:pt x="14426" y="15649"/>
                  <a:pt x="14660" y="15649"/>
                </a:cubicBezTo>
                <a:cubicBezTo>
                  <a:pt x="14660" y="15649"/>
                  <a:pt x="14660" y="15649"/>
                  <a:pt x="14660" y="15429"/>
                </a:cubicBezTo>
                <a:cubicBezTo>
                  <a:pt x="14895" y="15208"/>
                  <a:pt x="14895" y="14988"/>
                  <a:pt x="14895" y="14767"/>
                </a:cubicBezTo>
                <a:cubicBezTo>
                  <a:pt x="14895" y="14767"/>
                  <a:pt x="14895" y="14547"/>
                  <a:pt x="14895" y="14327"/>
                </a:cubicBezTo>
                <a:cubicBezTo>
                  <a:pt x="14895" y="14106"/>
                  <a:pt x="14895" y="13665"/>
                  <a:pt x="14895" y="13445"/>
                </a:cubicBezTo>
                <a:cubicBezTo>
                  <a:pt x="15130" y="13445"/>
                  <a:pt x="15130" y="13224"/>
                  <a:pt x="15130" y="12784"/>
                </a:cubicBezTo>
                <a:cubicBezTo>
                  <a:pt x="15365" y="12563"/>
                  <a:pt x="15365" y="12343"/>
                  <a:pt x="15365" y="12122"/>
                </a:cubicBezTo>
                <a:cubicBezTo>
                  <a:pt x="15365" y="12122"/>
                  <a:pt x="15365" y="12122"/>
                  <a:pt x="15599" y="11902"/>
                </a:cubicBezTo>
                <a:cubicBezTo>
                  <a:pt x="15599" y="11461"/>
                  <a:pt x="15599" y="11461"/>
                  <a:pt x="15599" y="11241"/>
                </a:cubicBezTo>
                <a:cubicBezTo>
                  <a:pt x="15834" y="11241"/>
                  <a:pt x="15834" y="11241"/>
                  <a:pt x="15834" y="11020"/>
                </a:cubicBezTo>
                <a:cubicBezTo>
                  <a:pt x="15834" y="11020"/>
                  <a:pt x="15834" y="11020"/>
                  <a:pt x="15834" y="10800"/>
                </a:cubicBezTo>
                <a:cubicBezTo>
                  <a:pt x="15834" y="10580"/>
                  <a:pt x="16069" y="10359"/>
                  <a:pt x="16069" y="10139"/>
                </a:cubicBezTo>
                <a:cubicBezTo>
                  <a:pt x="16304" y="9698"/>
                  <a:pt x="16304" y="9918"/>
                  <a:pt x="16304" y="9698"/>
                </a:cubicBezTo>
                <a:cubicBezTo>
                  <a:pt x="16304" y="9257"/>
                  <a:pt x="16539" y="9257"/>
                  <a:pt x="16539" y="9257"/>
                </a:cubicBezTo>
                <a:cubicBezTo>
                  <a:pt x="16304" y="9257"/>
                  <a:pt x="16304" y="9257"/>
                  <a:pt x="16069" y="9257"/>
                </a:cubicBezTo>
                <a:cubicBezTo>
                  <a:pt x="16069" y="9257"/>
                  <a:pt x="15834" y="9037"/>
                  <a:pt x="16069" y="9037"/>
                </a:cubicBezTo>
                <a:cubicBezTo>
                  <a:pt x="16304" y="8816"/>
                  <a:pt x="16304" y="8816"/>
                  <a:pt x="16539" y="8816"/>
                </a:cubicBezTo>
                <a:cubicBezTo>
                  <a:pt x="16539" y="8816"/>
                  <a:pt x="16539" y="8816"/>
                  <a:pt x="16773" y="8596"/>
                </a:cubicBezTo>
                <a:cubicBezTo>
                  <a:pt x="16773" y="8596"/>
                  <a:pt x="16773" y="8376"/>
                  <a:pt x="16773" y="8376"/>
                </a:cubicBezTo>
                <a:cubicBezTo>
                  <a:pt x="17008" y="8376"/>
                  <a:pt x="17008" y="8376"/>
                  <a:pt x="17008" y="8155"/>
                </a:cubicBezTo>
                <a:cubicBezTo>
                  <a:pt x="17008" y="8155"/>
                  <a:pt x="17243" y="8155"/>
                  <a:pt x="17243" y="7935"/>
                </a:cubicBezTo>
                <a:cubicBezTo>
                  <a:pt x="17478" y="7714"/>
                  <a:pt x="17478" y="7714"/>
                  <a:pt x="17478" y="7494"/>
                </a:cubicBezTo>
                <a:cubicBezTo>
                  <a:pt x="17712" y="7494"/>
                  <a:pt x="17712" y="7273"/>
                  <a:pt x="17947" y="7273"/>
                </a:cubicBezTo>
                <a:cubicBezTo>
                  <a:pt x="18182" y="7053"/>
                  <a:pt x="18182" y="6833"/>
                  <a:pt x="18182" y="7053"/>
                </a:cubicBezTo>
                <a:cubicBezTo>
                  <a:pt x="18182" y="7273"/>
                  <a:pt x="18417" y="7273"/>
                  <a:pt x="18182" y="7273"/>
                </a:cubicBezTo>
                <a:cubicBezTo>
                  <a:pt x="18182" y="7494"/>
                  <a:pt x="17947" y="7494"/>
                  <a:pt x="17947" y="7494"/>
                </a:cubicBezTo>
                <a:cubicBezTo>
                  <a:pt x="17712" y="7714"/>
                  <a:pt x="17712" y="7935"/>
                  <a:pt x="17478" y="7935"/>
                </a:cubicBezTo>
                <a:cubicBezTo>
                  <a:pt x="17478" y="7935"/>
                  <a:pt x="17478" y="8155"/>
                  <a:pt x="17478" y="8155"/>
                </a:cubicBezTo>
                <a:cubicBezTo>
                  <a:pt x="17478" y="8155"/>
                  <a:pt x="17243" y="8155"/>
                  <a:pt x="17243" y="8376"/>
                </a:cubicBezTo>
                <a:cubicBezTo>
                  <a:pt x="17008" y="8596"/>
                  <a:pt x="17008" y="8596"/>
                  <a:pt x="17008" y="8596"/>
                </a:cubicBezTo>
                <a:cubicBezTo>
                  <a:pt x="17008" y="8816"/>
                  <a:pt x="16773" y="8816"/>
                  <a:pt x="16773" y="9037"/>
                </a:cubicBezTo>
                <a:cubicBezTo>
                  <a:pt x="16773" y="9037"/>
                  <a:pt x="16773" y="9037"/>
                  <a:pt x="16773" y="9257"/>
                </a:cubicBezTo>
                <a:cubicBezTo>
                  <a:pt x="16773" y="9257"/>
                  <a:pt x="16773" y="9478"/>
                  <a:pt x="16539" y="9478"/>
                </a:cubicBezTo>
                <a:cubicBezTo>
                  <a:pt x="16539" y="9698"/>
                  <a:pt x="16539" y="9698"/>
                  <a:pt x="16539" y="9698"/>
                </a:cubicBezTo>
                <a:cubicBezTo>
                  <a:pt x="16304" y="9918"/>
                  <a:pt x="16304" y="9918"/>
                  <a:pt x="16304" y="10139"/>
                </a:cubicBezTo>
                <a:cubicBezTo>
                  <a:pt x="16304" y="10139"/>
                  <a:pt x="16304" y="10139"/>
                  <a:pt x="16069" y="10359"/>
                </a:cubicBezTo>
                <a:cubicBezTo>
                  <a:pt x="16069" y="10359"/>
                  <a:pt x="16069" y="10580"/>
                  <a:pt x="16069" y="10580"/>
                </a:cubicBezTo>
                <a:cubicBezTo>
                  <a:pt x="16069" y="10580"/>
                  <a:pt x="16069" y="10580"/>
                  <a:pt x="16069" y="10800"/>
                </a:cubicBezTo>
                <a:cubicBezTo>
                  <a:pt x="15834" y="10800"/>
                  <a:pt x="15834" y="10800"/>
                  <a:pt x="15834" y="11020"/>
                </a:cubicBezTo>
                <a:cubicBezTo>
                  <a:pt x="15834" y="11020"/>
                  <a:pt x="15834" y="11241"/>
                  <a:pt x="15834" y="11241"/>
                </a:cubicBezTo>
                <a:cubicBezTo>
                  <a:pt x="15834" y="11241"/>
                  <a:pt x="15834" y="11461"/>
                  <a:pt x="15834" y="11461"/>
                </a:cubicBezTo>
                <a:cubicBezTo>
                  <a:pt x="15834" y="11461"/>
                  <a:pt x="15834" y="11461"/>
                  <a:pt x="15834" y="11682"/>
                </a:cubicBezTo>
                <a:cubicBezTo>
                  <a:pt x="15599" y="11682"/>
                  <a:pt x="15834" y="11682"/>
                  <a:pt x="15599" y="11902"/>
                </a:cubicBezTo>
                <a:cubicBezTo>
                  <a:pt x="15599" y="11902"/>
                  <a:pt x="15599" y="12343"/>
                  <a:pt x="15599" y="12343"/>
                </a:cubicBezTo>
                <a:cubicBezTo>
                  <a:pt x="15599" y="12563"/>
                  <a:pt x="15599" y="12563"/>
                  <a:pt x="15365" y="12784"/>
                </a:cubicBezTo>
                <a:cubicBezTo>
                  <a:pt x="15365" y="12784"/>
                  <a:pt x="15365" y="13004"/>
                  <a:pt x="15365" y="13004"/>
                </a:cubicBezTo>
                <a:cubicBezTo>
                  <a:pt x="15365" y="13224"/>
                  <a:pt x="15365" y="13224"/>
                  <a:pt x="15365" y="13224"/>
                </a:cubicBezTo>
                <a:cubicBezTo>
                  <a:pt x="15130" y="13445"/>
                  <a:pt x="15365" y="13445"/>
                  <a:pt x="15130" y="13665"/>
                </a:cubicBezTo>
                <a:cubicBezTo>
                  <a:pt x="15130" y="13886"/>
                  <a:pt x="15130" y="14106"/>
                  <a:pt x="15130" y="14327"/>
                </a:cubicBezTo>
                <a:cubicBezTo>
                  <a:pt x="15130" y="14327"/>
                  <a:pt x="15130" y="14547"/>
                  <a:pt x="15130" y="14547"/>
                </a:cubicBezTo>
                <a:cubicBezTo>
                  <a:pt x="15130" y="14767"/>
                  <a:pt x="15130" y="14767"/>
                  <a:pt x="15130" y="14988"/>
                </a:cubicBezTo>
                <a:cubicBezTo>
                  <a:pt x="15130" y="15208"/>
                  <a:pt x="15130" y="15208"/>
                  <a:pt x="15130" y="15208"/>
                </a:cubicBezTo>
                <a:cubicBezTo>
                  <a:pt x="15130" y="15429"/>
                  <a:pt x="15130" y="15429"/>
                  <a:pt x="15130" y="15429"/>
                </a:cubicBezTo>
                <a:cubicBezTo>
                  <a:pt x="14895" y="15649"/>
                  <a:pt x="14895" y="15649"/>
                  <a:pt x="15130" y="15649"/>
                </a:cubicBezTo>
                <a:cubicBezTo>
                  <a:pt x="15130" y="15869"/>
                  <a:pt x="14895" y="15649"/>
                  <a:pt x="15130" y="15869"/>
                </a:cubicBezTo>
                <a:cubicBezTo>
                  <a:pt x="15130" y="15869"/>
                  <a:pt x="15130" y="15869"/>
                  <a:pt x="15365" y="15869"/>
                </a:cubicBezTo>
                <a:cubicBezTo>
                  <a:pt x="15599" y="16090"/>
                  <a:pt x="15365" y="15869"/>
                  <a:pt x="15599" y="16090"/>
                </a:cubicBezTo>
                <a:cubicBezTo>
                  <a:pt x="15599" y="16090"/>
                  <a:pt x="15834" y="16090"/>
                  <a:pt x="16069" y="16090"/>
                </a:cubicBezTo>
                <a:cubicBezTo>
                  <a:pt x="16304" y="16310"/>
                  <a:pt x="16304" y="16310"/>
                  <a:pt x="16539" y="16531"/>
                </a:cubicBezTo>
                <a:cubicBezTo>
                  <a:pt x="16539" y="16531"/>
                  <a:pt x="16773" y="16531"/>
                  <a:pt x="16773" y="16531"/>
                </a:cubicBezTo>
                <a:cubicBezTo>
                  <a:pt x="16773" y="16531"/>
                  <a:pt x="17008" y="16531"/>
                  <a:pt x="17008" y="16531"/>
                </a:cubicBezTo>
                <a:cubicBezTo>
                  <a:pt x="17008" y="16310"/>
                  <a:pt x="17008" y="16310"/>
                  <a:pt x="17008" y="16310"/>
                </a:cubicBezTo>
                <a:cubicBezTo>
                  <a:pt x="17243" y="16310"/>
                  <a:pt x="17243" y="16310"/>
                  <a:pt x="17478" y="16310"/>
                </a:cubicBezTo>
                <a:cubicBezTo>
                  <a:pt x="17478" y="16310"/>
                  <a:pt x="17478" y="16310"/>
                  <a:pt x="17712" y="16310"/>
                </a:cubicBezTo>
                <a:cubicBezTo>
                  <a:pt x="17712" y="16310"/>
                  <a:pt x="17712" y="16310"/>
                  <a:pt x="17712" y="16310"/>
                </a:cubicBezTo>
                <a:cubicBezTo>
                  <a:pt x="17947" y="16310"/>
                  <a:pt x="17947" y="16310"/>
                  <a:pt x="17947" y="16310"/>
                </a:cubicBezTo>
                <a:cubicBezTo>
                  <a:pt x="18182" y="16310"/>
                  <a:pt x="18182" y="16310"/>
                  <a:pt x="18182" y="16310"/>
                </a:cubicBezTo>
                <a:cubicBezTo>
                  <a:pt x="17947" y="16531"/>
                  <a:pt x="18182" y="16310"/>
                  <a:pt x="17947" y="16531"/>
                </a:cubicBezTo>
                <a:cubicBezTo>
                  <a:pt x="17712" y="16531"/>
                  <a:pt x="17712" y="16531"/>
                  <a:pt x="17712" y="16531"/>
                </a:cubicBezTo>
                <a:cubicBezTo>
                  <a:pt x="17712" y="16751"/>
                  <a:pt x="17712" y="16751"/>
                  <a:pt x="17712" y="16751"/>
                </a:cubicBezTo>
                <a:cubicBezTo>
                  <a:pt x="17712" y="16751"/>
                  <a:pt x="17947" y="16751"/>
                  <a:pt x="17712" y="16971"/>
                </a:cubicBezTo>
                <a:cubicBezTo>
                  <a:pt x="17712" y="16971"/>
                  <a:pt x="17712" y="17192"/>
                  <a:pt x="17712" y="17192"/>
                </a:cubicBezTo>
                <a:cubicBezTo>
                  <a:pt x="17712" y="17192"/>
                  <a:pt x="17712" y="17192"/>
                  <a:pt x="17712" y="17412"/>
                </a:cubicBezTo>
                <a:cubicBezTo>
                  <a:pt x="17947" y="17412"/>
                  <a:pt x="17947" y="17412"/>
                  <a:pt x="17947" y="17633"/>
                </a:cubicBezTo>
                <a:cubicBezTo>
                  <a:pt x="17947" y="17633"/>
                  <a:pt x="17947" y="17633"/>
                  <a:pt x="17947" y="17633"/>
                </a:cubicBezTo>
                <a:cubicBezTo>
                  <a:pt x="18182" y="17633"/>
                  <a:pt x="18417" y="17853"/>
                  <a:pt x="18417" y="17853"/>
                </a:cubicBezTo>
                <a:cubicBezTo>
                  <a:pt x="18417" y="17853"/>
                  <a:pt x="18417" y="17853"/>
                  <a:pt x="18417" y="17853"/>
                </a:cubicBezTo>
                <a:cubicBezTo>
                  <a:pt x="18417" y="17853"/>
                  <a:pt x="18417" y="17853"/>
                  <a:pt x="18652" y="17633"/>
                </a:cubicBezTo>
                <a:cubicBezTo>
                  <a:pt x="18652" y="17633"/>
                  <a:pt x="18652" y="17633"/>
                  <a:pt x="18652" y="17633"/>
                </a:cubicBezTo>
                <a:cubicBezTo>
                  <a:pt x="18886" y="17633"/>
                  <a:pt x="18886" y="17633"/>
                  <a:pt x="18886" y="17633"/>
                </a:cubicBezTo>
                <a:cubicBezTo>
                  <a:pt x="18886" y="17633"/>
                  <a:pt x="19121" y="17633"/>
                  <a:pt x="19121" y="17633"/>
                </a:cubicBezTo>
                <a:cubicBezTo>
                  <a:pt x="19121" y="17633"/>
                  <a:pt x="19356" y="17633"/>
                  <a:pt x="19356" y="17853"/>
                </a:cubicBezTo>
                <a:cubicBezTo>
                  <a:pt x="19591" y="17853"/>
                  <a:pt x="19591" y="18073"/>
                  <a:pt x="19591" y="18073"/>
                </a:cubicBezTo>
                <a:cubicBezTo>
                  <a:pt x="19826" y="18073"/>
                  <a:pt x="19826" y="18294"/>
                  <a:pt x="19826" y="18294"/>
                </a:cubicBezTo>
                <a:cubicBezTo>
                  <a:pt x="19826" y="18294"/>
                  <a:pt x="20060" y="18294"/>
                  <a:pt x="20060" y="18294"/>
                </a:cubicBezTo>
                <a:cubicBezTo>
                  <a:pt x="20060" y="18294"/>
                  <a:pt x="20060" y="18294"/>
                  <a:pt x="20060" y="18514"/>
                </a:cubicBezTo>
                <a:cubicBezTo>
                  <a:pt x="20060" y="18514"/>
                  <a:pt x="20295" y="18735"/>
                  <a:pt x="20295" y="18735"/>
                </a:cubicBezTo>
                <a:cubicBezTo>
                  <a:pt x="20295" y="18735"/>
                  <a:pt x="20295" y="18735"/>
                  <a:pt x="20295" y="18955"/>
                </a:cubicBezTo>
                <a:cubicBezTo>
                  <a:pt x="20295" y="18955"/>
                  <a:pt x="20530" y="18955"/>
                  <a:pt x="20530" y="19176"/>
                </a:cubicBezTo>
                <a:cubicBezTo>
                  <a:pt x="20530" y="19176"/>
                  <a:pt x="20530" y="19176"/>
                  <a:pt x="20530" y="19396"/>
                </a:cubicBezTo>
                <a:cubicBezTo>
                  <a:pt x="20765" y="19396"/>
                  <a:pt x="20765" y="19176"/>
                  <a:pt x="20765" y="19396"/>
                </a:cubicBezTo>
                <a:cubicBezTo>
                  <a:pt x="20765" y="19616"/>
                  <a:pt x="20765" y="19616"/>
                  <a:pt x="20765" y="19616"/>
                </a:cubicBezTo>
                <a:cubicBezTo>
                  <a:pt x="20765" y="19837"/>
                  <a:pt x="20999" y="19837"/>
                  <a:pt x="20999" y="19837"/>
                </a:cubicBezTo>
                <a:cubicBezTo>
                  <a:pt x="20999" y="20057"/>
                  <a:pt x="20999" y="20057"/>
                  <a:pt x="21234" y="20057"/>
                </a:cubicBezTo>
                <a:cubicBezTo>
                  <a:pt x="21234" y="20057"/>
                  <a:pt x="21469" y="20278"/>
                  <a:pt x="21469" y="20278"/>
                </a:cubicBezTo>
                <a:cubicBezTo>
                  <a:pt x="21234" y="20278"/>
                  <a:pt x="21234" y="20278"/>
                  <a:pt x="21234" y="20278"/>
                </a:cubicBezTo>
                <a:cubicBezTo>
                  <a:pt x="21234" y="20278"/>
                  <a:pt x="20999" y="20278"/>
                  <a:pt x="20999" y="20498"/>
                </a:cubicBezTo>
                <a:cubicBezTo>
                  <a:pt x="20999" y="20498"/>
                  <a:pt x="20765" y="20718"/>
                  <a:pt x="20765" y="20718"/>
                </a:cubicBezTo>
                <a:cubicBezTo>
                  <a:pt x="20765" y="20718"/>
                  <a:pt x="20530" y="20718"/>
                  <a:pt x="20530" y="20498"/>
                </a:cubicBezTo>
                <a:cubicBezTo>
                  <a:pt x="20530" y="20498"/>
                  <a:pt x="20295" y="20278"/>
                  <a:pt x="20295" y="20278"/>
                </a:cubicBezTo>
                <a:cubicBezTo>
                  <a:pt x="20295" y="20278"/>
                  <a:pt x="20295" y="20057"/>
                  <a:pt x="20295" y="20057"/>
                </a:cubicBezTo>
                <a:cubicBezTo>
                  <a:pt x="20295" y="20057"/>
                  <a:pt x="20295" y="19837"/>
                  <a:pt x="20295" y="19837"/>
                </a:cubicBezTo>
                <a:cubicBezTo>
                  <a:pt x="20295" y="19837"/>
                  <a:pt x="20295" y="19837"/>
                  <a:pt x="20060" y="19837"/>
                </a:cubicBezTo>
                <a:cubicBezTo>
                  <a:pt x="20060" y="19837"/>
                  <a:pt x="20060" y="19837"/>
                  <a:pt x="20060" y="19837"/>
                </a:cubicBezTo>
                <a:cubicBezTo>
                  <a:pt x="20060" y="19837"/>
                  <a:pt x="19826" y="20057"/>
                  <a:pt x="19826" y="20057"/>
                </a:cubicBezTo>
                <a:cubicBezTo>
                  <a:pt x="19826" y="20057"/>
                  <a:pt x="19826" y="20057"/>
                  <a:pt x="19826" y="20057"/>
                </a:cubicBezTo>
                <a:cubicBezTo>
                  <a:pt x="19826" y="20278"/>
                  <a:pt x="19826" y="20278"/>
                  <a:pt x="19826" y="20278"/>
                </a:cubicBezTo>
                <a:cubicBezTo>
                  <a:pt x="19826" y="20498"/>
                  <a:pt x="19826" y="20498"/>
                  <a:pt x="19826" y="20498"/>
                </a:cubicBezTo>
                <a:cubicBezTo>
                  <a:pt x="19826" y="20498"/>
                  <a:pt x="19826" y="20498"/>
                  <a:pt x="19591" y="20498"/>
                </a:cubicBezTo>
                <a:cubicBezTo>
                  <a:pt x="19591" y="20278"/>
                  <a:pt x="19356" y="20278"/>
                  <a:pt x="19356" y="20278"/>
                </a:cubicBezTo>
                <a:cubicBezTo>
                  <a:pt x="19356" y="20278"/>
                  <a:pt x="19121" y="20278"/>
                  <a:pt x="19121" y="20498"/>
                </a:cubicBezTo>
                <a:cubicBezTo>
                  <a:pt x="19121" y="20498"/>
                  <a:pt x="19121" y="20498"/>
                  <a:pt x="19121" y="20498"/>
                </a:cubicBezTo>
                <a:cubicBezTo>
                  <a:pt x="19121" y="20498"/>
                  <a:pt x="18886" y="20498"/>
                  <a:pt x="18886" y="20498"/>
                </a:cubicBezTo>
                <a:cubicBezTo>
                  <a:pt x="18886" y="20498"/>
                  <a:pt x="18886" y="20278"/>
                  <a:pt x="18886" y="20498"/>
                </a:cubicBezTo>
                <a:cubicBezTo>
                  <a:pt x="18652" y="20498"/>
                  <a:pt x="18652" y="20498"/>
                  <a:pt x="18652" y="20718"/>
                </a:cubicBezTo>
                <a:cubicBezTo>
                  <a:pt x="18417" y="20718"/>
                  <a:pt x="18417" y="20718"/>
                  <a:pt x="18417" y="20718"/>
                </a:cubicBezTo>
                <a:cubicBezTo>
                  <a:pt x="18417" y="20718"/>
                  <a:pt x="18417" y="20718"/>
                  <a:pt x="18417" y="20718"/>
                </a:cubicBezTo>
                <a:cubicBezTo>
                  <a:pt x="18417" y="20718"/>
                  <a:pt x="18417" y="20498"/>
                  <a:pt x="18182" y="20498"/>
                </a:cubicBezTo>
                <a:cubicBezTo>
                  <a:pt x="18182" y="20498"/>
                  <a:pt x="18182" y="20278"/>
                  <a:pt x="18182" y="20278"/>
                </a:cubicBezTo>
                <a:cubicBezTo>
                  <a:pt x="18182" y="20278"/>
                  <a:pt x="18182" y="20278"/>
                  <a:pt x="17947" y="20278"/>
                </a:cubicBezTo>
                <a:cubicBezTo>
                  <a:pt x="17947" y="20278"/>
                  <a:pt x="17947" y="20278"/>
                  <a:pt x="17947" y="20278"/>
                </a:cubicBezTo>
                <a:cubicBezTo>
                  <a:pt x="17947" y="20498"/>
                  <a:pt x="17947" y="20498"/>
                  <a:pt x="17947" y="20498"/>
                </a:cubicBezTo>
                <a:cubicBezTo>
                  <a:pt x="17947" y="20498"/>
                  <a:pt x="18182" y="20718"/>
                  <a:pt x="18182" y="20718"/>
                </a:cubicBezTo>
                <a:cubicBezTo>
                  <a:pt x="18182" y="20718"/>
                  <a:pt x="18182" y="20718"/>
                  <a:pt x="18182" y="20718"/>
                </a:cubicBezTo>
                <a:cubicBezTo>
                  <a:pt x="18182" y="20718"/>
                  <a:pt x="18182" y="20718"/>
                  <a:pt x="18182" y="20939"/>
                </a:cubicBezTo>
                <a:cubicBezTo>
                  <a:pt x="18182" y="20939"/>
                  <a:pt x="18417" y="20939"/>
                  <a:pt x="18417" y="20939"/>
                </a:cubicBezTo>
                <a:cubicBezTo>
                  <a:pt x="18417" y="20939"/>
                  <a:pt x="18417" y="20939"/>
                  <a:pt x="18417" y="20939"/>
                </a:cubicBezTo>
                <a:cubicBezTo>
                  <a:pt x="18417" y="20939"/>
                  <a:pt x="18182" y="21159"/>
                  <a:pt x="18182" y="21159"/>
                </a:cubicBezTo>
                <a:cubicBezTo>
                  <a:pt x="18182" y="21159"/>
                  <a:pt x="18182" y="21159"/>
                  <a:pt x="18182" y="21159"/>
                </a:cubicBezTo>
                <a:cubicBezTo>
                  <a:pt x="18182" y="21159"/>
                  <a:pt x="18182" y="21159"/>
                  <a:pt x="18182" y="21380"/>
                </a:cubicBezTo>
                <a:cubicBezTo>
                  <a:pt x="18182" y="21380"/>
                  <a:pt x="18182" y="21600"/>
                  <a:pt x="18182" y="21600"/>
                </a:cubicBezTo>
                <a:cubicBezTo>
                  <a:pt x="17947" y="21600"/>
                  <a:pt x="17947" y="21600"/>
                  <a:pt x="17947" y="21600"/>
                </a:cubicBezTo>
                <a:cubicBezTo>
                  <a:pt x="17712" y="21600"/>
                  <a:pt x="17712" y="21380"/>
                  <a:pt x="17712" y="21380"/>
                </a:cubicBezTo>
                <a:cubicBezTo>
                  <a:pt x="17712" y="21380"/>
                  <a:pt x="17478" y="21380"/>
                  <a:pt x="17478" y="21380"/>
                </a:cubicBezTo>
                <a:cubicBezTo>
                  <a:pt x="17478" y="21380"/>
                  <a:pt x="17478" y="21380"/>
                  <a:pt x="17478" y="21380"/>
                </a:cubicBezTo>
                <a:cubicBezTo>
                  <a:pt x="17478" y="21380"/>
                  <a:pt x="17243" y="21380"/>
                  <a:pt x="17243" y="21159"/>
                </a:cubicBezTo>
                <a:cubicBezTo>
                  <a:pt x="17008" y="21159"/>
                  <a:pt x="17008" y="20939"/>
                  <a:pt x="17008" y="20939"/>
                </a:cubicBezTo>
                <a:cubicBezTo>
                  <a:pt x="16773" y="20939"/>
                  <a:pt x="16773" y="20939"/>
                  <a:pt x="16539" y="20939"/>
                </a:cubicBezTo>
                <a:cubicBezTo>
                  <a:pt x="16539" y="20939"/>
                  <a:pt x="16539" y="20939"/>
                  <a:pt x="16304" y="20718"/>
                </a:cubicBezTo>
                <a:cubicBezTo>
                  <a:pt x="16304" y="20498"/>
                  <a:pt x="16539" y="20498"/>
                  <a:pt x="16304" y="20498"/>
                </a:cubicBezTo>
                <a:cubicBezTo>
                  <a:pt x="16304" y="20278"/>
                  <a:pt x="16304" y="20498"/>
                  <a:pt x="16304" y="20278"/>
                </a:cubicBezTo>
                <a:cubicBezTo>
                  <a:pt x="16304" y="20278"/>
                  <a:pt x="16304" y="20278"/>
                  <a:pt x="16304" y="20278"/>
                </a:cubicBezTo>
                <a:cubicBezTo>
                  <a:pt x="16304" y="20057"/>
                  <a:pt x="16539" y="20278"/>
                  <a:pt x="16304" y="20057"/>
                </a:cubicBezTo>
                <a:cubicBezTo>
                  <a:pt x="16304" y="20057"/>
                  <a:pt x="16304" y="20278"/>
                  <a:pt x="16304" y="20057"/>
                </a:cubicBezTo>
                <a:cubicBezTo>
                  <a:pt x="16304" y="20057"/>
                  <a:pt x="16304" y="20057"/>
                  <a:pt x="16304" y="20057"/>
                </a:cubicBezTo>
                <a:cubicBezTo>
                  <a:pt x="16304" y="19837"/>
                  <a:pt x="16539" y="19837"/>
                  <a:pt x="16539" y="19837"/>
                </a:cubicBezTo>
                <a:cubicBezTo>
                  <a:pt x="16539" y="19837"/>
                  <a:pt x="16539" y="19837"/>
                  <a:pt x="16539" y="19837"/>
                </a:cubicBezTo>
                <a:cubicBezTo>
                  <a:pt x="16304" y="19837"/>
                  <a:pt x="16304" y="19837"/>
                  <a:pt x="16304" y="19837"/>
                </a:cubicBezTo>
                <a:cubicBezTo>
                  <a:pt x="16304" y="19837"/>
                  <a:pt x="16304" y="19837"/>
                  <a:pt x="16304" y="19837"/>
                </a:cubicBezTo>
                <a:cubicBezTo>
                  <a:pt x="16069" y="20057"/>
                  <a:pt x="16069" y="20057"/>
                  <a:pt x="16069" y="20057"/>
                </a:cubicBezTo>
                <a:cubicBezTo>
                  <a:pt x="15834" y="19837"/>
                  <a:pt x="15834" y="19837"/>
                  <a:pt x="15834" y="19837"/>
                </a:cubicBezTo>
                <a:cubicBezTo>
                  <a:pt x="15834" y="19837"/>
                  <a:pt x="15834" y="19837"/>
                  <a:pt x="15834" y="19837"/>
                </a:cubicBezTo>
                <a:cubicBezTo>
                  <a:pt x="15599" y="19616"/>
                  <a:pt x="15599" y="19616"/>
                  <a:pt x="15599" y="19616"/>
                </a:cubicBezTo>
                <a:cubicBezTo>
                  <a:pt x="15365" y="19616"/>
                  <a:pt x="15599" y="19616"/>
                  <a:pt x="15365" y="19616"/>
                </a:cubicBezTo>
                <a:cubicBezTo>
                  <a:pt x="15365" y="19837"/>
                  <a:pt x="15365" y="19837"/>
                  <a:pt x="15365" y="19837"/>
                </a:cubicBezTo>
                <a:cubicBezTo>
                  <a:pt x="15130" y="19616"/>
                  <a:pt x="15365" y="19837"/>
                  <a:pt x="15130" y="19616"/>
                </a:cubicBezTo>
                <a:cubicBezTo>
                  <a:pt x="15130" y="19616"/>
                  <a:pt x="15130" y="19616"/>
                  <a:pt x="15130" y="19616"/>
                </a:cubicBezTo>
                <a:cubicBezTo>
                  <a:pt x="15130" y="19616"/>
                  <a:pt x="15130" y="19616"/>
                  <a:pt x="15130" y="19616"/>
                </a:cubicBezTo>
                <a:cubicBezTo>
                  <a:pt x="15130" y="19396"/>
                  <a:pt x="15130" y="19396"/>
                  <a:pt x="15130" y="19396"/>
                </a:cubicBezTo>
                <a:cubicBezTo>
                  <a:pt x="14895" y="19396"/>
                  <a:pt x="14895" y="19396"/>
                  <a:pt x="14895" y="19396"/>
                </a:cubicBezTo>
                <a:cubicBezTo>
                  <a:pt x="14660" y="19396"/>
                  <a:pt x="14660" y="19396"/>
                  <a:pt x="14660" y="19176"/>
                </a:cubicBezTo>
                <a:cubicBezTo>
                  <a:pt x="14660" y="19176"/>
                  <a:pt x="14660" y="19396"/>
                  <a:pt x="14660" y="19176"/>
                </a:cubicBezTo>
                <a:cubicBezTo>
                  <a:pt x="14660" y="19176"/>
                  <a:pt x="14660" y="19396"/>
                  <a:pt x="14660" y="19176"/>
                </a:cubicBezTo>
                <a:cubicBezTo>
                  <a:pt x="14660" y="18955"/>
                  <a:pt x="14660" y="18955"/>
                  <a:pt x="14660" y="18955"/>
                </a:cubicBezTo>
                <a:cubicBezTo>
                  <a:pt x="14660" y="18955"/>
                  <a:pt x="14660" y="18955"/>
                  <a:pt x="14660" y="18735"/>
                </a:cubicBezTo>
                <a:cubicBezTo>
                  <a:pt x="14660" y="18735"/>
                  <a:pt x="14895" y="18514"/>
                  <a:pt x="14660" y="18514"/>
                </a:cubicBezTo>
                <a:cubicBezTo>
                  <a:pt x="14660" y="18294"/>
                  <a:pt x="14660" y="17853"/>
                  <a:pt x="14660" y="17853"/>
                </a:cubicBezTo>
                <a:cubicBezTo>
                  <a:pt x="14660" y="17853"/>
                  <a:pt x="14426" y="17412"/>
                  <a:pt x="14426" y="17412"/>
                </a:cubicBezTo>
                <a:cubicBezTo>
                  <a:pt x="14426" y="17192"/>
                  <a:pt x="13956" y="16751"/>
                  <a:pt x="13956" y="16751"/>
                </a:cubicBezTo>
                <a:cubicBezTo>
                  <a:pt x="13956" y="16751"/>
                  <a:pt x="13721" y="16531"/>
                  <a:pt x="13721" y="16531"/>
                </a:cubicBezTo>
                <a:cubicBezTo>
                  <a:pt x="13486" y="16531"/>
                  <a:pt x="13252" y="16531"/>
                  <a:pt x="13252" y="16531"/>
                </a:cubicBezTo>
                <a:cubicBezTo>
                  <a:pt x="13017" y="16531"/>
                  <a:pt x="13017" y="16531"/>
                  <a:pt x="12782" y="16531"/>
                </a:cubicBezTo>
                <a:cubicBezTo>
                  <a:pt x="12782" y="16531"/>
                  <a:pt x="12782" y="16531"/>
                  <a:pt x="12547" y="16531"/>
                </a:cubicBezTo>
                <a:cubicBezTo>
                  <a:pt x="12547" y="16531"/>
                  <a:pt x="12547" y="16531"/>
                  <a:pt x="12547" y="16531"/>
                </a:cubicBezTo>
                <a:cubicBezTo>
                  <a:pt x="12547" y="16751"/>
                  <a:pt x="12547" y="16751"/>
                  <a:pt x="12547" y="16751"/>
                </a:cubicBezTo>
                <a:cubicBezTo>
                  <a:pt x="12782" y="16971"/>
                  <a:pt x="12782" y="16971"/>
                  <a:pt x="12547" y="16971"/>
                </a:cubicBezTo>
                <a:cubicBezTo>
                  <a:pt x="12547" y="16971"/>
                  <a:pt x="12312" y="16971"/>
                  <a:pt x="12312" y="16971"/>
                </a:cubicBezTo>
                <a:cubicBezTo>
                  <a:pt x="12078" y="16971"/>
                  <a:pt x="12078" y="16971"/>
                  <a:pt x="12078" y="16971"/>
                </a:cubicBezTo>
                <a:cubicBezTo>
                  <a:pt x="12078" y="16971"/>
                  <a:pt x="12078" y="16971"/>
                  <a:pt x="12078" y="17192"/>
                </a:cubicBezTo>
                <a:cubicBezTo>
                  <a:pt x="12078" y="17192"/>
                  <a:pt x="11843" y="17192"/>
                  <a:pt x="11843" y="17192"/>
                </a:cubicBezTo>
                <a:cubicBezTo>
                  <a:pt x="11843" y="16971"/>
                  <a:pt x="11843" y="16971"/>
                  <a:pt x="11843" y="16971"/>
                </a:cubicBezTo>
                <a:cubicBezTo>
                  <a:pt x="11843" y="16751"/>
                  <a:pt x="11843" y="16751"/>
                  <a:pt x="11843" y="16751"/>
                </a:cubicBezTo>
                <a:cubicBezTo>
                  <a:pt x="11608" y="16531"/>
                  <a:pt x="11608" y="16531"/>
                  <a:pt x="11608" y="16531"/>
                </a:cubicBezTo>
                <a:cubicBezTo>
                  <a:pt x="11608" y="16531"/>
                  <a:pt x="11608" y="16531"/>
                  <a:pt x="11608" y="16531"/>
                </a:cubicBezTo>
                <a:cubicBezTo>
                  <a:pt x="11608" y="16310"/>
                  <a:pt x="11608" y="16310"/>
                  <a:pt x="11608" y="16310"/>
                </a:cubicBezTo>
                <a:cubicBezTo>
                  <a:pt x="11373" y="16310"/>
                  <a:pt x="11373" y="16310"/>
                  <a:pt x="11373" y="16310"/>
                </a:cubicBezTo>
                <a:cubicBezTo>
                  <a:pt x="11373" y="16310"/>
                  <a:pt x="11373" y="16310"/>
                  <a:pt x="11373" y="16531"/>
                </a:cubicBezTo>
                <a:cubicBezTo>
                  <a:pt x="11373" y="16531"/>
                  <a:pt x="11373" y="16531"/>
                  <a:pt x="11373" y="16531"/>
                </a:cubicBezTo>
                <a:cubicBezTo>
                  <a:pt x="11139" y="16751"/>
                  <a:pt x="11373" y="16751"/>
                  <a:pt x="11139" y="16751"/>
                </a:cubicBezTo>
                <a:cubicBezTo>
                  <a:pt x="11139" y="16531"/>
                  <a:pt x="11139" y="16531"/>
                  <a:pt x="11139" y="16531"/>
                </a:cubicBezTo>
                <a:cubicBezTo>
                  <a:pt x="10904" y="16531"/>
                  <a:pt x="10904" y="16531"/>
                  <a:pt x="10904" y="16531"/>
                </a:cubicBezTo>
                <a:cubicBezTo>
                  <a:pt x="10904" y="16531"/>
                  <a:pt x="10434" y="16310"/>
                  <a:pt x="10199" y="16531"/>
                </a:cubicBezTo>
                <a:cubicBezTo>
                  <a:pt x="9965" y="16531"/>
                  <a:pt x="9965" y="16751"/>
                  <a:pt x="9965" y="16751"/>
                </a:cubicBezTo>
                <a:cubicBezTo>
                  <a:pt x="9730" y="16531"/>
                  <a:pt x="9495" y="16531"/>
                  <a:pt x="9495" y="16531"/>
                </a:cubicBezTo>
                <a:cubicBezTo>
                  <a:pt x="9495" y="16531"/>
                  <a:pt x="9495" y="16531"/>
                  <a:pt x="9495" y="16531"/>
                </a:cubicBezTo>
                <a:cubicBezTo>
                  <a:pt x="9495" y="16310"/>
                  <a:pt x="9495" y="16310"/>
                  <a:pt x="9495" y="16310"/>
                </a:cubicBezTo>
                <a:cubicBezTo>
                  <a:pt x="9495" y="16310"/>
                  <a:pt x="9495" y="16310"/>
                  <a:pt x="9495" y="16090"/>
                </a:cubicBezTo>
                <a:cubicBezTo>
                  <a:pt x="9495" y="16090"/>
                  <a:pt x="9495" y="16090"/>
                  <a:pt x="9495" y="16090"/>
                </a:cubicBezTo>
                <a:cubicBezTo>
                  <a:pt x="9495" y="16090"/>
                  <a:pt x="9495" y="15869"/>
                  <a:pt x="9495" y="15869"/>
                </a:cubicBezTo>
                <a:cubicBezTo>
                  <a:pt x="9495" y="15869"/>
                  <a:pt x="9495" y="15869"/>
                  <a:pt x="9495" y="15869"/>
                </a:cubicBezTo>
                <a:cubicBezTo>
                  <a:pt x="9495" y="15869"/>
                  <a:pt x="9495" y="15649"/>
                  <a:pt x="9260" y="15649"/>
                </a:cubicBezTo>
                <a:cubicBezTo>
                  <a:pt x="9260" y="15649"/>
                  <a:pt x="9260" y="15649"/>
                  <a:pt x="9260" y="15649"/>
                </a:cubicBezTo>
                <a:cubicBezTo>
                  <a:pt x="9026" y="15649"/>
                  <a:pt x="9026" y="15649"/>
                  <a:pt x="9026" y="15649"/>
                </a:cubicBezTo>
                <a:cubicBezTo>
                  <a:pt x="9026" y="15649"/>
                  <a:pt x="9026" y="15649"/>
                  <a:pt x="8791" y="15649"/>
                </a:cubicBezTo>
                <a:cubicBezTo>
                  <a:pt x="8791" y="15649"/>
                  <a:pt x="8791" y="15649"/>
                  <a:pt x="8791" y="15649"/>
                </a:cubicBezTo>
                <a:cubicBezTo>
                  <a:pt x="8791" y="15429"/>
                  <a:pt x="8556" y="15429"/>
                  <a:pt x="8556" y="15429"/>
                </a:cubicBezTo>
                <a:cubicBezTo>
                  <a:pt x="8556" y="15208"/>
                  <a:pt x="8556" y="15208"/>
                  <a:pt x="8556" y="15208"/>
                </a:cubicBezTo>
                <a:cubicBezTo>
                  <a:pt x="8556" y="15208"/>
                  <a:pt x="8556" y="15208"/>
                  <a:pt x="8556" y="15208"/>
                </a:cubicBezTo>
                <a:cubicBezTo>
                  <a:pt x="8556" y="15208"/>
                  <a:pt x="8556" y="15208"/>
                  <a:pt x="8556" y="15208"/>
                </a:cubicBezTo>
                <a:cubicBezTo>
                  <a:pt x="8321" y="14988"/>
                  <a:pt x="8556" y="15208"/>
                  <a:pt x="8321" y="14988"/>
                </a:cubicBezTo>
                <a:cubicBezTo>
                  <a:pt x="8321" y="14988"/>
                  <a:pt x="8321" y="14988"/>
                  <a:pt x="8321" y="14988"/>
                </a:cubicBezTo>
                <a:cubicBezTo>
                  <a:pt x="8086" y="14988"/>
                  <a:pt x="8086" y="14767"/>
                  <a:pt x="8086" y="14767"/>
                </a:cubicBezTo>
                <a:cubicBezTo>
                  <a:pt x="8086" y="14767"/>
                  <a:pt x="8086" y="14767"/>
                  <a:pt x="8086" y="14767"/>
                </a:cubicBezTo>
                <a:cubicBezTo>
                  <a:pt x="7852" y="14767"/>
                  <a:pt x="7852" y="14767"/>
                  <a:pt x="7852" y="14767"/>
                </a:cubicBezTo>
                <a:cubicBezTo>
                  <a:pt x="7852" y="14767"/>
                  <a:pt x="7617" y="14767"/>
                  <a:pt x="7617" y="14547"/>
                </a:cubicBezTo>
                <a:cubicBezTo>
                  <a:pt x="7617" y="14547"/>
                  <a:pt x="7147" y="14327"/>
                  <a:pt x="7147" y="14327"/>
                </a:cubicBezTo>
                <a:cubicBezTo>
                  <a:pt x="6678" y="14327"/>
                  <a:pt x="6678" y="14327"/>
                  <a:pt x="6678" y="14327"/>
                </a:cubicBezTo>
                <a:cubicBezTo>
                  <a:pt x="6443" y="14106"/>
                  <a:pt x="6443" y="14106"/>
                  <a:pt x="6443" y="14106"/>
                </a:cubicBezTo>
                <a:cubicBezTo>
                  <a:pt x="6208" y="14106"/>
                  <a:pt x="6208" y="14106"/>
                  <a:pt x="6208" y="14106"/>
                </a:cubicBezTo>
                <a:cubicBezTo>
                  <a:pt x="6208" y="14106"/>
                  <a:pt x="5973" y="14106"/>
                  <a:pt x="5973" y="14106"/>
                </a:cubicBezTo>
                <a:cubicBezTo>
                  <a:pt x="5739" y="14106"/>
                  <a:pt x="5504" y="14106"/>
                  <a:pt x="5504" y="14106"/>
                </a:cubicBezTo>
                <a:cubicBezTo>
                  <a:pt x="5504" y="14106"/>
                  <a:pt x="5269" y="14106"/>
                  <a:pt x="5269" y="14106"/>
                </a:cubicBezTo>
                <a:cubicBezTo>
                  <a:pt x="5034" y="14106"/>
                  <a:pt x="5034" y="14106"/>
                  <a:pt x="5034" y="14106"/>
                </a:cubicBezTo>
                <a:cubicBezTo>
                  <a:pt x="5034" y="14106"/>
                  <a:pt x="5034" y="14106"/>
                  <a:pt x="4799" y="14106"/>
                </a:cubicBezTo>
                <a:cubicBezTo>
                  <a:pt x="4799" y="14327"/>
                  <a:pt x="4799" y="14327"/>
                  <a:pt x="4799" y="14327"/>
                </a:cubicBezTo>
                <a:cubicBezTo>
                  <a:pt x="4565" y="14327"/>
                  <a:pt x="4565" y="14327"/>
                  <a:pt x="4565" y="14327"/>
                </a:cubicBezTo>
                <a:cubicBezTo>
                  <a:pt x="4330" y="14327"/>
                  <a:pt x="4330" y="14327"/>
                  <a:pt x="4330" y="14327"/>
                </a:cubicBezTo>
                <a:cubicBezTo>
                  <a:pt x="4095" y="14327"/>
                  <a:pt x="4095" y="14327"/>
                  <a:pt x="4095" y="14327"/>
                </a:cubicBezTo>
                <a:cubicBezTo>
                  <a:pt x="4095" y="14327"/>
                  <a:pt x="4095" y="14327"/>
                  <a:pt x="4095" y="14327"/>
                </a:cubicBezTo>
                <a:cubicBezTo>
                  <a:pt x="3860" y="14327"/>
                  <a:pt x="3860" y="14327"/>
                  <a:pt x="3860" y="14327"/>
                </a:cubicBezTo>
                <a:cubicBezTo>
                  <a:pt x="3626" y="14327"/>
                  <a:pt x="3626" y="14327"/>
                  <a:pt x="3626" y="14327"/>
                </a:cubicBezTo>
                <a:cubicBezTo>
                  <a:pt x="3626" y="14327"/>
                  <a:pt x="3626" y="14327"/>
                  <a:pt x="3391" y="14327"/>
                </a:cubicBezTo>
                <a:cubicBezTo>
                  <a:pt x="3391" y="14106"/>
                  <a:pt x="3391" y="14106"/>
                  <a:pt x="3156" y="13886"/>
                </a:cubicBezTo>
                <a:cubicBezTo>
                  <a:pt x="3156" y="13886"/>
                  <a:pt x="3156" y="13665"/>
                  <a:pt x="3156" y="13665"/>
                </a:cubicBezTo>
                <a:cubicBezTo>
                  <a:pt x="2921" y="13886"/>
                  <a:pt x="2921" y="13665"/>
                  <a:pt x="2921" y="13886"/>
                </a:cubicBezTo>
                <a:cubicBezTo>
                  <a:pt x="2686" y="13886"/>
                  <a:pt x="2686" y="13886"/>
                  <a:pt x="2686" y="13886"/>
                </a:cubicBezTo>
                <a:cubicBezTo>
                  <a:pt x="2686" y="13886"/>
                  <a:pt x="2686" y="14106"/>
                  <a:pt x="2452" y="14106"/>
                </a:cubicBezTo>
                <a:cubicBezTo>
                  <a:pt x="2452" y="13886"/>
                  <a:pt x="2452" y="14106"/>
                  <a:pt x="2217" y="14106"/>
                </a:cubicBezTo>
                <a:cubicBezTo>
                  <a:pt x="2217" y="13886"/>
                  <a:pt x="2217" y="13886"/>
                  <a:pt x="2217" y="13886"/>
                </a:cubicBezTo>
                <a:cubicBezTo>
                  <a:pt x="1982" y="13886"/>
                  <a:pt x="1982" y="13665"/>
                  <a:pt x="1982" y="13665"/>
                </a:cubicBezTo>
                <a:cubicBezTo>
                  <a:pt x="1982" y="13665"/>
                  <a:pt x="1747" y="13665"/>
                  <a:pt x="1747" y="13665"/>
                </a:cubicBezTo>
                <a:cubicBezTo>
                  <a:pt x="1512" y="13665"/>
                  <a:pt x="1512" y="13665"/>
                  <a:pt x="1512" y="13665"/>
                </a:cubicBezTo>
                <a:cubicBezTo>
                  <a:pt x="1512" y="13665"/>
                  <a:pt x="1278" y="13445"/>
                  <a:pt x="1278" y="13224"/>
                </a:cubicBezTo>
                <a:cubicBezTo>
                  <a:pt x="1278" y="13224"/>
                  <a:pt x="1043" y="13224"/>
                  <a:pt x="1043" y="13004"/>
                </a:cubicBezTo>
                <a:cubicBezTo>
                  <a:pt x="1043" y="13004"/>
                  <a:pt x="1043" y="13004"/>
                  <a:pt x="1043" y="12784"/>
                </a:cubicBezTo>
                <a:cubicBezTo>
                  <a:pt x="1043" y="12784"/>
                  <a:pt x="1043" y="12784"/>
                  <a:pt x="808" y="12784"/>
                </a:cubicBezTo>
                <a:cubicBezTo>
                  <a:pt x="808" y="12784"/>
                  <a:pt x="808" y="12784"/>
                  <a:pt x="573" y="12784"/>
                </a:cubicBezTo>
                <a:cubicBezTo>
                  <a:pt x="339" y="12563"/>
                  <a:pt x="573" y="12784"/>
                  <a:pt x="339" y="12563"/>
                </a:cubicBezTo>
                <a:cubicBezTo>
                  <a:pt x="339" y="12563"/>
                  <a:pt x="104" y="12563"/>
                  <a:pt x="104" y="12343"/>
                </a:cubicBezTo>
                <a:cubicBezTo>
                  <a:pt x="104" y="12343"/>
                  <a:pt x="104" y="12343"/>
                  <a:pt x="104" y="12122"/>
                </a:cubicBezTo>
                <a:cubicBezTo>
                  <a:pt x="339" y="12122"/>
                  <a:pt x="339" y="12122"/>
                  <a:pt x="339" y="11902"/>
                </a:cubicBezTo>
                <a:cubicBezTo>
                  <a:pt x="339" y="11902"/>
                  <a:pt x="339" y="11902"/>
                  <a:pt x="339" y="11902"/>
                </a:cubicBezTo>
                <a:cubicBezTo>
                  <a:pt x="339" y="11902"/>
                  <a:pt x="104" y="11902"/>
                  <a:pt x="339" y="11682"/>
                </a:cubicBezTo>
                <a:cubicBezTo>
                  <a:pt x="339" y="11682"/>
                  <a:pt x="104" y="11682"/>
                  <a:pt x="339" y="11682"/>
                </a:cubicBezTo>
                <a:cubicBezTo>
                  <a:pt x="339" y="11682"/>
                  <a:pt x="339" y="11461"/>
                  <a:pt x="339" y="11461"/>
                </a:cubicBezTo>
                <a:cubicBezTo>
                  <a:pt x="339" y="11461"/>
                  <a:pt x="573" y="11461"/>
                  <a:pt x="573" y="11461"/>
                </a:cubicBezTo>
                <a:cubicBezTo>
                  <a:pt x="573" y="11461"/>
                  <a:pt x="573" y="11241"/>
                  <a:pt x="573" y="11241"/>
                </a:cubicBezTo>
                <a:cubicBezTo>
                  <a:pt x="573" y="11241"/>
                  <a:pt x="573" y="11241"/>
                  <a:pt x="573" y="11020"/>
                </a:cubicBezTo>
                <a:cubicBezTo>
                  <a:pt x="339" y="11020"/>
                  <a:pt x="339" y="11020"/>
                  <a:pt x="339" y="11020"/>
                </a:cubicBezTo>
                <a:cubicBezTo>
                  <a:pt x="339" y="11020"/>
                  <a:pt x="339" y="11020"/>
                  <a:pt x="339" y="11020"/>
                </a:cubicBezTo>
                <a:cubicBezTo>
                  <a:pt x="339" y="10800"/>
                  <a:pt x="104" y="10800"/>
                  <a:pt x="104" y="10800"/>
                </a:cubicBezTo>
                <a:cubicBezTo>
                  <a:pt x="104" y="10580"/>
                  <a:pt x="104" y="10580"/>
                  <a:pt x="104" y="10580"/>
                </a:cubicBezTo>
                <a:cubicBezTo>
                  <a:pt x="104" y="10580"/>
                  <a:pt x="104" y="10580"/>
                  <a:pt x="104" y="10580"/>
                </a:cubicBezTo>
                <a:cubicBezTo>
                  <a:pt x="-131" y="10359"/>
                  <a:pt x="104" y="10359"/>
                  <a:pt x="104" y="10359"/>
                </a:cubicBezTo>
                <a:cubicBezTo>
                  <a:pt x="104" y="10139"/>
                  <a:pt x="104" y="10139"/>
                  <a:pt x="104" y="10139"/>
                </a:cubicBezTo>
                <a:cubicBezTo>
                  <a:pt x="104" y="9918"/>
                  <a:pt x="104" y="9698"/>
                  <a:pt x="104" y="9698"/>
                </a:cubicBezTo>
                <a:cubicBezTo>
                  <a:pt x="104" y="9478"/>
                  <a:pt x="104" y="9478"/>
                  <a:pt x="104" y="9478"/>
                </a:cubicBezTo>
                <a:cubicBezTo>
                  <a:pt x="104" y="9478"/>
                  <a:pt x="339" y="9478"/>
                  <a:pt x="339" y="9478"/>
                </a:cubicBezTo>
                <a:cubicBezTo>
                  <a:pt x="339" y="9698"/>
                  <a:pt x="339" y="9698"/>
                  <a:pt x="339" y="9698"/>
                </a:cubicBezTo>
                <a:cubicBezTo>
                  <a:pt x="573" y="9698"/>
                  <a:pt x="339" y="9478"/>
                  <a:pt x="573" y="9698"/>
                </a:cubicBezTo>
                <a:cubicBezTo>
                  <a:pt x="808" y="9698"/>
                  <a:pt x="808" y="9698"/>
                  <a:pt x="808" y="9698"/>
                </a:cubicBezTo>
                <a:cubicBezTo>
                  <a:pt x="808" y="9698"/>
                  <a:pt x="808" y="9698"/>
                  <a:pt x="808" y="9918"/>
                </a:cubicBezTo>
                <a:cubicBezTo>
                  <a:pt x="808" y="9918"/>
                  <a:pt x="808" y="10139"/>
                  <a:pt x="808" y="10139"/>
                </a:cubicBezTo>
                <a:cubicBezTo>
                  <a:pt x="808" y="10139"/>
                  <a:pt x="808" y="10139"/>
                  <a:pt x="1043" y="10139"/>
                </a:cubicBezTo>
                <a:cubicBezTo>
                  <a:pt x="1043" y="10139"/>
                  <a:pt x="1043" y="10139"/>
                  <a:pt x="1043" y="10139"/>
                </a:cubicBezTo>
                <a:cubicBezTo>
                  <a:pt x="1043" y="10139"/>
                  <a:pt x="1043" y="10359"/>
                  <a:pt x="1043" y="10359"/>
                </a:cubicBezTo>
                <a:cubicBezTo>
                  <a:pt x="1043" y="10359"/>
                  <a:pt x="1278" y="10359"/>
                  <a:pt x="1278" y="10359"/>
                </a:cubicBezTo>
                <a:cubicBezTo>
                  <a:pt x="1278" y="10359"/>
                  <a:pt x="1278" y="10359"/>
                  <a:pt x="1278" y="10359"/>
                </a:cubicBezTo>
                <a:cubicBezTo>
                  <a:pt x="1278" y="10359"/>
                  <a:pt x="1278" y="10139"/>
                  <a:pt x="1278" y="10139"/>
                </a:cubicBezTo>
                <a:cubicBezTo>
                  <a:pt x="1278" y="10139"/>
                  <a:pt x="1043" y="9918"/>
                  <a:pt x="1043" y="9918"/>
                </a:cubicBezTo>
                <a:cubicBezTo>
                  <a:pt x="1043" y="9918"/>
                  <a:pt x="1043" y="9918"/>
                  <a:pt x="1043" y="9918"/>
                </a:cubicBezTo>
                <a:cubicBezTo>
                  <a:pt x="1278" y="9918"/>
                  <a:pt x="1278" y="9918"/>
                  <a:pt x="1278" y="9918"/>
                </a:cubicBezTo>
                <a:cubicBezTo>
                  <a:pt x="1278" y="9918"/>
                  <a:pt x="1278" y="9698"/>
                  <a:pt x="1512" y="9698"/>
                </a:cubicBezTo>
                <a:cubicBezTo>
                  <a:pt x="1512" y="9918"/>
                  <a:pt x="1512" y="9698"/>
                  <a:pt x="1512" y="9698"/>
                </a:cubicBezTo>
                <a:cubicBezTo>
                  <a:pt x="1512" y="9698"/>
                  <a:pt x="1747" y="9698"/>
                  <a:pt x="1747" y="9478"/>
                </a:cubicBezTo>
                <a:cubicBezTo>
                  <a:pt x="1747" y="9478"/>
                  <a:pt x="1747" y="9478"/>
                  <a:pt x="1982" y="9478"/>
                </a:cubicBezTo>
                <a:cubicBezTo>
                  <a:pt x="1982" y="9478"/>
                  <a:pt x="1982" y="9257"/>
                  <a:pt x="1982" y="9257"/>
                </a:cubicBezTo>
                <a:cubicBezTo>
                  <a:pt x="1982" y="9257"/>
                  <a:pt x="2217" y="9257"/>
                  <a:pt x="2217" y="9257"/>
                </a:cubicBezTo>
                <a:cubicBezTo>
                  <a:pt x="2217" y="9037"/>
                  <a:pt x="2217" y="9037"/>
                  <a:pt x="2452" y="9037"/>
                </a:cubicBezTo>
                <a:cubicBezTo>
                  <a:pt x="2452" y="9037"/>
                  <a:pt x="2452" y="9037"/>
                  <a:pt x="2452" y="9037"/>
                </a:cubicBezTo>
                <a:cubicBezTo>
                  <a:pt x="2452" y="8816"/>
                  <a:pt x="2686" y="8816"/>
                  <a:pt x="2686" y="8816"/>
                </a:cubicBezTo>
                <a:cubicBezTo>
                  <a:pt x="2921" y="8816"/>
                  <a:pt x="2921" y="8816"/>
                  <a:pt x="2921" y="8816"/>
                </a:cubicBezTo>
                <a:cubicBezTo>
                  <a:pt x="2921" y="8816"/>
                  <a:pt x="2921" y="8816"/>
                  <a:pt x="2921" y="8816"/>
                </a:cubicBezTo>
                <a:cubicBezTo>
                  <a:pt x="3156" y="9037"/>
                  <a:pt x="3156" y="9037"/>
                  <a:pt x="3156" y="9037"/>
                </a:cubicBezTo>
                <a:cubicBezTo>
                  <a:pt x="3156" y="8816"/>
                  <a:pt x="3156" y="8816"/>
                  <a:pt x="3156" y="8816"/>
                </a:cubicBezTo>
                <a:cubicBezTo>
                  <a:pt x="3156" y="8816"/>
                  <a:pt x="3626" y="8596"/>
                  <a:pt x="3626" y="8596"/>
                </a:cubicBezTo>
                <a:cubicBezTo>
                  <a:pt x="3626" y="8596"/>
                  <a:pt x="3860" y="8596"/>
                  <a:pt x="3860" y="8376"/>
                </a:cubicBezTo>
                <a:cubicBezTo>
                  <a:pt x="3860" y="8376"/>
                  <a:pt x="3860" y="8155"/>
                  <a:pt x="4095" y="8155"/>
                </a:cubicBezTo>
                <a:cubicBezTo>
                  <a:pt x="4095" y="8155"/>
                  <a:pt x="4095" y="8155"/>
                  <a:pt x="4095" y="8155"/>
                </a:cubicBezTo>
                <a:cubicBezTo>
                  <a:pt x="4330" y="8155"/>
                  <a:pt x="4330" y="7935"/>
                  <a:pt x="4330" y="7935"/>
                </a:cubicBezTo>
                <a:cubicBezTo>
                  <a:pt x="4330" y="7935"/>
                  <a:pt x="4565" y="7935"/>
                  <a:pt x="4565" y="7935"/>
                </a:cubicBezTo>
                <a:cubicBezTo>
                  <a:pt x="4565" y="7714"/>
                  <a:pt x="4565" y="7714"/>
                  <a:pt x="4565" y="7714"/>
                </a:cubicBezTo>
                <a:cubicBezTo>
                  <a:pt x="4565" y="7714"/>
                  <a:pt x="4565" y="7714"/>
                  <a:pt x="4799" y="7935"/>
                </a:cubicBezTo>
                <a:cubicBezTo>
                  <a:pt x="4799" y="7935"/>
                  <a:pt x="5034" y="8155"/>
                  <a:pt x="5034" y="7935"/>
                </a:cubicBezTo>
                <a:cubicBezTo>
                  <a:pt x="5034" y="7935"/>
                  <a:pt x="5034" y="7714"/>
                  <a:pt x="4799" y="7714"/>
                </a:cubicBezTo>
                <a:cubicBezTo>
                  <a:pt x="4799" y="7714"/>
                  <a:pt x="4799" y="7714"/>
                  <a:pt x="4799" y="7494"/>
                </a:cubicBezTo>
                <a:cubicBezTo>
                  <a:pt x="4799" y="7494"/>
                  <a:pt x="4799" y="7494"/>
                  <a:pt x="4799" y="7494"/>
                </a:cubicBezTo>
                <a:cubicBezTo>
                  <a:pt x="4799" y="7494"/>
                  <a:pt x="4799" y="7273"/>
                  <a:pt x="4799" y="7273"/>
                </a:cubicBezTo>
                <a:cubicBezTo>
                  <a:pt x="4799" y="7273"/>
                  <a:pt x="4799" y="7273"/>
                  <a:pt x="4799" y="7273"/>
                </a:cubicBezTo>
                <a:cubicBezTo>
                  <a:pt x="4799" y="7273"/>
                  <a:pt x="4799" y="7053"/>
                  <a:pt x="5034" y="7273"/>
                </a:cubicBezTo>
                <a:cubicBezTo>
                  <a:pt x="5034" y="7273"/>
                  <a:pt x="5034" y="7273"/>
                  <a:pt x="5034" y="7273"/>
                </a:cubicBezTo>
                <a:cubicBezTo>
                  <a:pt x="5269" y="7494"/>
                  <a:pt x="5269" y="7494"/>
                  <a:pt x="5269" y="7494"/>
                </a:cubicBezTo>
                <a:cubicBezTo>
                  <a:pt x="5269" y="7494"/>
                  <a:pt x="5269" y="7273"/>
                  <a:pt x="5269" y="7273"/>
                </a:cubicBezTo>
                <a:cubicBezTo>
                  <a:pt x="5269" y="7273"/>
                  <a:pt x="5269" y="7053"/>
                  <a:pt x="5269" y="7053"/>
                </a:cubicBezTo>
                <a:cubicBezTo>
                  <a:pt x="5269" y="7053"/>
                  <a:pt x="5269" y="7053"/>
                  <a:pt x="5034" y="7053"/>
                </a:cubicBezTo>
                <a:cubicBezTo>
                  <a:pt x="5034" y="7053"/>
                  <a:pt x="5034" y="7053"/>
                  <a:pt x="5034" y="7053"/>
                </a:cubicBezTo>
                <a:cubicBezTo>
                  <a:pt x="5034" y="7053"/>
                  <a:pt x="4799" y="7053"/>
                  <a:pt x="4799" y="6833"/>
                </a:cubicBezTo>
                <a:cubicBezTo>
                  <a:pt x="4799" y="6833"/>
                  <a:pt x="4799" y="6833"/>
                  <a:pt x="4799" y="6833"/>
                </a:cubicBezTo>
                <a:cubicBezTo>
                  <a:pt x="5034" y="6833"/>
                  <a:pt x="5034" y="6612"/>
                  <a:pt x="5034" y="6612"/>
                </a:cubicBezTo>
                <a:cubicBezTo>
                  <a:pt x="5034" y="6833"/>
                  <a:pt x="5034" y="6833"/>
                  <a:pt x="5034" y="6833"/>
                </a:cubicBezTo>
                <a:cubicBezTo>
                  <a:pt x="5034" y="6833"/>
                  <a:pt x="5269" y="6833"/>
                  <a:pt x="5269" y="6833"/>
                </a:cubicBezTo>
                <a:cubicBezTo>
                  <a:pt x="5269" y="6612"/>
                  <a:pt x="5504" y="6612"/>
                  <a:pt x="5504" y="6612"/>
                </a:cubicBezTo>
                <a:cubicBezTo>
                  <a:pt x="5504" y="6612"/>
                  <a:pt x="5504" y="6612"/>
                  <a:pt x="5504" y="6612"/>
                </a:cubicBezTo>
                <a:cubicBezTo>
                  <a:pt x="5504" y="6612"/>
                  <a:pt x="5504" y="6612"/>
                  <a:pt x="5504" y="6612"/>
                </a:cubicBezTo>
                <a:cubicBezTo>
                  <a:pt x="5504" y="6612"/>
                  <a:pt x="5504" y="6612"/>
                  <a:pt x="5504" y="6612"/>
                </a:cubicBezTo>
                <a:cubicBezTo>
                  <a:pt x="5739" y="6392"/>
                  <a:pt x="5504" y="6392"/>
                  <a:pt x="5739" y="6392"/>
                </a:cubicBezTo>
                <a:cubicBezTo>
                  <a:pt x="5739" y="6392"/>
                  <a:pt x="5973" y="6392"/>
                  <a:pt x="5973" y="6392"/>
                </a:cubicBezTo>
                <a:cubicBezTo>
                  <a:pt x="5973" y="6392"/>
                  <a:pt x="5973" y="6392"/>
                  <a:pt x="5973" y="6392"/>
                </a:cubicBezTo>
                <a:cubicBezTo>
                  <a:pt x="5973" y="6392"/>
                  <a:pt x="5973" y="6392"/>
                  <a:pt x="5973" y="6171"/>
                </a:cubicBezTo>
                <a:cubicBezTo>
                  <a:pt x="5739" y="6171"/>
                  <a:pt x="5739" y="6171"/>
                  <a:pt x="5739" y="6171"/>
                </a:cubicBezTo>
                <a:cubicBezTo>
                  <a:pt x="5739" y="6171"/>
                  <a:pt x="5504" y="5951"/>
                  <a:pt x="5504" y="5951"/>
                </a:cubicBezTo>
                <a:cubicBezTo>
                  <a:pt x="5269" y="5951"/>
                  <a:pt x="5269" y="5951"/>
                  <a:pt x="5269" y="5951"/>
                </a:cubicBezTo>
                <a:cubicBezTo>
                  <a:pt x="5269" y="5951"/>
                  <a:pt x="5034" y="5731"/>
                  <a:pt x="5034" y="5731"/>
                </a:cubicBezTo>
                <a:cubicBezTo>
                  <a:pt x="5034" y="5731"/>
                  <a:pt x="5034" y="5731"/>
                  <a:pt x="5034" y="5731"/>
                </a:cubicBezTo>
                <a:cubicBezTo>
                  <a:pt x="5034" y="5731"/>
                  <a:pt x="5034" y="5731"/>
                  <a:pt x="5034" y="5510"/>
                </a:cubicBezTo>
                <a:cubicBezTo>
                  <a:pt x="5034" y="5510"/>
                  <a:pt x="5034" y="5510"/>
                  <a:pt x="5034" y="5510"/>
                </a:cubicBezTo>
                <a:cubicBezTo>
                  <a:pt x="4799" y="5510"/>
                  <a:pt x="4799" y="5510"/>
                  <a:pt x="4799" y="5510"/>
                </a:cubicBezTo>
                <a:cubicBezTo>
                  <a:pt x="4565" y="5510"/>
                  <a:pt x="4565" y="5510"/>
                  <a:pt x="4565" y="5510"/>
                </a:cubicBezTo>
                <a:cubicBezTo>
                  <a:pt x="4565" y="5731"/>
                  <a:pt x="4565" y="5731"/>
                  <a:pt x="4565" y="5731"/>
                </a:cubicBezTo>
                <a:cubicBezTo>
                  <a:pt x="4330" y="5731"/>
                  <a:pt x="4330" y="5731"/>
                  <a:pt x="4330" y="5510"/>
                </a:cubicBezTo>
                <a:cubicBezTo>
                  <a:pt x="4330" y="5510"/>
                  <a:pt x="4330" y="5510"/>
                  <a:pt x="4095" y="5510"/>
                </a:cubicBezTo>
                <a:cubicBezTo>
                  <a:pt x="3860" y="5510"/>
                  <a:pt x="3860" y="5510"/>
                  <a:pt x="3860" y="5510"/>
                </a:cubicBezTo>
                <a:cubicBezTo>
                  <a:pt x="3860" y="5510"/>
                  <a:pt x="3860" y="5510"/>
                  <a:pt x="3860" y="5510"/>
                </a:cubicBezTo>
                <a:cubicBezTo>
                  <a:pt x="3860" y="5290"/>
                  <a:pt x="3860" y="5290"/>
                  <a:pt x="3860" y="5290"/>
                </a:cubicBezTo>
                <a:cubicBezTo>
                  <a:pt x="3860" y="5290"/>
                  <a:pt x="3860" y="5069"/>
                  <a:pt x="3860" y="5069"/>
                </a:cubicBezTo>
                <a:cubicBezTo>
                  <a:pt x="3860" y="5069"/>
                  <a:pt x="3860" y="4849"/>
                  <a:pt x="3860" y="4849"/>
                </a:cubicBezTo>
                <a:cubicBezTo>
                  <a:pt x="3860" y="4849"/>
                  <a:pt x="3860" y="4629"/>
                  <a:pt x="3860" y="4629"/>
                </a:cubicBezTo>
                <a:cubicBezTo>
                  <a:pt x="3860" y="4629"/>
                  <a:pt x="3860" y="4408"/>
                  <a:pt x="3860" y="4408"/>
                </a:cubicBezTo>
                <a:cubicBezTo>
                  <a:pt x="3860" y="4188"/>
                  <a:pt x="3860" y="4188"/>
                  <a:pt x="3860" y="4188"/>
                </a:cubicBezTo>
                <a:cubicBezTo>
                  <a:pt x="3860" y="4188"/>
                  <a:pt x="3860" y="3967"/>
                  <a:pt x="4095" y="3967"/>
                </a:cubicBezTo>
                <a:cubicBezTo>
                  <a:pt x="4095" y="3967"/>
                  <a:pt x="4095" y="3967"/>
                  <a:pt x="4095" y="3747"/>
                </a:cubicBezTo>
                <a:cubicBezTo>
                  <a:pt x="4095" y="3747"/>
                  <a:pt x="4330" y="3527"/>
                  <a:pt x="4095" y="3527"/>
                </a:cubicBezTo>
                <a:cubicBezTo>
                  <a:pt x="4095" y="3527"/>
                  <a:pt x="4095" y="3527"/>
                  <a:pt x="4095" y="3527"/>
                </a:cubicBezTo>
                <a:cubicBezTo>
                  <a:pt x="3860" y="3527"/>
                  <a:pt x="3860" y="3527"/>
                  <a:pt x="3860" y="3527"/>
                </a:cubicBezTo>
                <a:cubicBezTo>
                  <a:pt x="3860" y="3306"/>
                  <a:pt x="3860" y="3306"/>
                  <a:pt x="4095" y="3306"/>
                </a:cubicBezTo>
                <a:cubicBezTo>
                  <a:pt x="4095" y="3306"/>
                  <a:pt x="4095" y="3306"/>
                  <a:pt x="4330" y="3306"/>
                </a:cubicBezTo>
                <a:lnTo>
                  <a:pt x="4565" y="3306"/>
                </a:lnTo>
                <a:close/>
              </a:path>
            </a:pathLst>
          </a:custGeom>
          <a:solidFill>
            <a:srgbClr val="FFFFFF">
              <a:alpha val="38817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275" name="Shape 483"/>
          <p:cNvSpPr txBox="1"/>
          <p:nvPr/>
        </p:nvSpPr>
        <p:spPr>
          <a:xfrm>
            <a:off x="326492" y="947062"/>
            <a:ext cx="4317515" cy="105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>
            <a:spAutoFit/>
          </a:bodyPr>
          <a:lstStyle/>
          <a:p>
            <a:pPr algn="l">
              <a:lnSpc>
                <a:spcPct val="90000"/>
              </a:lnSpc>
              <a:defRPr sz="6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3600" dirty="0" err="1"/>
              <a:t>Соглашение</a:t>
            </a:r>
            <a:r>
              <a:rPr sz="3600" dirty="0"/>
              <a:t> </a:t>
            </a:r>
          </a:p>
          <a:p>
            <a:pPr algn="l">
              <a:lnSpc>
                <a:spcPct val="90000"/>
              </a:lnSpc>
              <a:defRPr sz="6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3600" dirty="0"/>
              <a:t>о </a:t>
            </a:r>
            <a:r>
              <a:rPr sz="3600" dirty="0" err="1"/>
              <a:t>сотрудничестве</a:t>
            </a:r>
            <a:endParaRPr sz="3600" dirty="0"/>
          </a:p>
        </p:txBody>
      </p:sp>
      <p:sp>
        <p:nvSpPr>
          <p:cNvPr id="276" name="Shape 491"/>
          <p:cNvSpPr/>
          <p:nvPr/>
        </p:nvSpPr>
        <p:spPr>
          <a:xfrm flipV="1">
            <a:off x="3103910" y="857249"/>
            <a:ext cx="2" cy="1054425"/>
          </a:xfrm>
          <a:prstGeom prst="line">
            <a:avLst/>
          </a:prstGeom>
          <a:ln w="12700">
            <a:solidFill>
              <a:srgbClr val="697593"/>
            </a:solidFill>
            <a:miter lim="400000"/>
          </a:ln>
        </p:spPr>
        <p:txBody>
          <a:bodyPr lIns="17144" tIns="17144" rIns="17144" bIns="17144"/>
          <a:lstStyle/>
          <a:p>
            <a:endParaRPr sz="800"/>
          </a:p>
        </p:txBody>
      </p:sp>
      <p:sp>
        <p:nvSpPr>
          <p:cNvPr id="277" name="Shape 508"/>
          <p:cNvSpPr txBox="1"/>
          <p:nvPr/>
        </p:nvSpPr>
        <p:spPr>
          <a:xfrm>
            <a:off x="5244381" y="1135049"/>
            <a:ext cx="4002155" cy="940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600" dirty="0"/>
              <a:t>(</a:t>
            </a:r>
            <a:r>
              <a:rPr sz="1600" dirty="0" err="1"/>
              <a:t>применении</a:t>
            </a:r>
            <a:r>
              <a:rPr sz="1600" dirty="0"/>
              <a:t> </a:t>
            </a:r>
            <a:r>
              <a:rPr sz="1600" dirty="0" err="1"/>
              <a:t>стандартов</a:t>
            </a:r>
            <a:r>
              <a:rPr sz="1600" dirty="0"/>
              <a:t> НОСТРОЙ)</a:t>
            </a:r>
            <a:br>
              <a:rPr sz="1600" dirty="0"/>
            </a:br>
            <a:r>
              <a:rPr sz="1600" dirty="0" err="1"/>
              <a:t>между</a:t>
            </a:r>
            <a:r>
              <a:rPr sz="1600" dirty="0"/>
              <a:t> НОСТРОЙ и </a:t>
            </a:r>
            <a:r>
              <a:rPr sz="1600" dirty="0" err="1"/>
              <a:t>субъектами</a:t>
            </a:r>
            <a:r>
              <a:rPr sz="1600" dirty="0"/>
              <a:t> </a:t>
            </a:r>
            <a:r>
              <a:rPr sz="1600" dirty="0" err="1"/>
              <a:t>Российской</a:t>
            </a:r>
            <a:r>
              <a:rPr sz="1600" dirty="0"/>
              <a:t> </a:t>
            </a:r>
            <a:r>
              <a:rPr sz="1600" dirty="0" err="1"/>
              <a:t>Федерации</a:t>
            </a:r>
            <a:endParaRPr sz="1600" dirty="0"/>
          </a:p>
        </p:txBody>
      </p:sp>
      <p:sp>
        <p:nvSpPr>
          <p:cNvPr id="278" name="Заключены соглашения в 26 регионах*"/>
          <p:cNvSpPr txBox="1"/>
          <p:nvPr/>
        </p:nvSpPr>
        <p:spPr>
          <a:xfrm>
            <a:off x="230881" y="1978369"/>
            <a:ext cx="5180246" cy="1383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36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 err="1" smtClean="0"/>
              <a:t>Заключены</a:t>
            </a:r>
            <a:r>
              <a:rPr lang="ru-RU" dirty="0" smtClean="0"/>
              <a:t> </a:t>
            </a:r>
            <a:r>
              <a:rPr dirty="0" err="1" smtClean="0"/>
              <a:t>соглашения</a:t>
            </a:r>
            <a:endParaRPr lang="ru-RU" dirty="0" smtClean="0"/>
          </a:p>
          <a:p>
            <a:pPr defTabSz="342900">
              <a:lnSpc>
                <a:spcPct val="120000"/>
              </a:lnSpc>
              <a:defRPr sz="36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 smtClean="0"/>
              <a:t>в </a:t>
            </a:r>
            <a:r>
              <a:rPr sz="3600" dirty="0">
                <a:solidFill>
                  <a:srgbClr val="DA3221"/>
                </a:solidFill>
              </a:rPr>
              <a:t>26</a:t>
            </a:r>
            <a:r>
              <a:rPr dirty="0"/>
              <a:t> </a:t>
            </a:r>
            <a:r>
              <a:rPr dirty="0" err="1"/>
              <a:t>регионах</a:t>
            </a:r>
            <a:r>
              <a:rPr dirty="0"/>
              <a:t>*</a:t>
            </a:r>
          </a:p>
        </p:txBody>
      </p:sp>
      <p:sp>
        <p:nvSpPr>
          <p:cNvPr id="279" name="Shape 375"/>
          <p:cNvSpPr/>
          <p:nvPr/>
        </p:nvSpPr>
        <p:spPr>
          <a:xfrm>
            <a:off x="5834097" y="2596582"/>
            <a:ext cx="3135035" cy="1229334"/>
          </a:xfrm>
          <a:prstGeom prst="rect">
            <a:avLst/>
          </a:prstGeom>
          <a:solidFill>
            <a:schemeClr val="accent5">
              <a:lumMod val="20000"/>
              <a:lumOff val="80000"/>
              <a:alpha val="85924"/>
            </a:scheme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80" name="Shape 379"/>
          <p:cNvSpPr/>
          <p:nvPr/>
        </p:nvSpPr>
        <p:spPr>
          <a:xfrm>
            <a:off x="5834098" y="2529887"/>
            <a:ext cx="1002750" cy="130987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81" name="Shape 382"/>
          <p:cNvSpPr txBox="1"/>
          <p:nvPr/>
        </p:nvSpPr>
        <p:spPr>
          <a:xfrm>
            <a:off x="5987816" y="2611736"/>
            <a:ext cx="3409261" cy="1199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3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600" dirty="0" err="1"/>
              <a:t>Готовится</a:t>
            </a:r>
            <a:r>
              <a:rPr sz="1600" dirty="0"/>
              <a:t> </a:t>
            </a:r>
            <a:r>
              <a:rPr sz="1600" dirty="0" err="1" smtClean="0"/>
              <a:t>подписание</a:t>
            </a:r>
            <a:endParaRPr lang="ru-RU" sz="1600" dirty="0" smtClean="0"/>
          </a:p>
          <a:p>
            <a:pPr defTabSz="342900">
              <a:lnSpc>
                <a:spcPct val="120000"/>
              </a:lnSpc>
              <a:defRPr sz="3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600" dirty="0" smtClean="0"/>
              <a:t>соглашений </a:t>
            </a:r>
            <a:r>
              <a:rPr sz="1600" dirty="0" smtClean="0"/>
              <a:t>о </a:t>
            </a:r>
            <a:r>
              <a:rPr sz="1600" dirty="0" err="1"/>
              <a:t>сотрудничестве</a:t>
            </a:r>
            <a:r>
              <a:rPr sz="1600" dirty="0"/>
              <a:t> </a:t>
            </a:r>
            <a:br>
              <a:rPr sz="1600" dirty="0"/>
            </a:br>
            <a:r>
              <a:rPr sz="1600" dirty="0"/>
              <a:t>в </a:t>
            </a:r>
            <a:r>
              <a:rPr dirty="0">
                <a:solidFill>
                  <a:srgbClr val="DA3221"/>
                </a:solidFill>
              </a:rPr>
              <a:t>12 </a:t>
            </a:r>
            <a:r>
              <a:rPr sz="1600" dirty="0" err="1"/>
              <a:t>регионах</a:t>
            </a:r>
            <a:endParaRPr sz="1600" dirty="0"/>
          </a:p>
        </p:txBody>
      </p:sp>
      <p:sp>
        <p:nvSpPr>
          <p:cNvPr id="282" name="Shape 486"/>
          <p:cNvSpPr txBox="1"/>
          <p:nvPr/>
        </p:nvSpPr>
        <p:spPr>
          <a:xfrm>
            <a:off x="326493" y="5326461"/>
            <a:ext cx="8642639" cy="608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 defTabSz="914400">
              <a:lnSpc>
                <a:spcPct val="120000"/>
              </a:lnSpc>
              <a:defRPr sz="2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sz="1000" dirty="0"/>
              <a:t>*</a:t>
            </a:r>
            <a:r>
              <a:rPr sz="1000" dirty="0" err="1"/>
              <a:t>Москва</a:t>
            </a:r>
            <a:r>
              <a:rPr sz="1000" dirty="0"/>
              <a:t>, </a:t>
            </a:r>
            <a:r>
              <a:rPr sz="1000" dirty="0" err="1"/>
              <a:t>Санкт-Петербург</a:t>
            </a:r>
            <a:r>
              <a:rPr sz="1000" dirty="0"/>
              <a:t>, </a:t>
            </a:r>
            <a:r>
              <a:rPr sz="1000" dirty="0" err="1"/>
              <a:t>Нижегородская</a:t>
            </a:r>
            <a:r>
              <a:rPr sz="1000" dirty="0"/>
              <a:t>, </a:t>
            </a:r>
            <a:r>
              <a:rPr sz="1000" dirty="0" err="1"/>
              <a:t>Астраханская</a:t>
            </a:r>
            <a:r>
              <a:rPr sz="1000" dirty="0"/>
              <a:t>, </a:t>
            </a:r>
            <a:r>
              <a:rPr sz="1000" dirty="0" err="1"/>
              <a:t>Курская</a:t>
            </a:r>
            <a:r>
              <a:rPr sz="1000" dirty="0"/>
              <a:t>, </a:t>
            </a:r>
            <a:r>
              <a:rPr sz="1000" dirty="0" err="1"/>
              <a:t>Владимирская</a:t>
            </a:r>
            <a:r>
              <a:rPr sz="1000" dirty="0"/>
              <a:t>, </a:t>
            </a:r>
            <a:r>
              <a:rPr sz="1000" dirty="0" err="1"/>
              <a:t>Ярославская</a:t>
            </a:r>
            <a:r>
              <a:rPr sz="1000" dirty="0"/>
              <a:t>, </a:t>
            </a:r>
            <a:r>
              <a:rPr sz="1000" dirty="0" err="1"/>
              <a:t>Волгоградская</a:t>
            </a:r>
            <a:r>
              <a:rPr sz="1000" dirty="0"/>
              <a:t>, </a:t>
            </a:r>
            <a:r>
              <a:rPr sz="1000" dirty="0" err="1"/>
              <a:t>Тамбовская</a:t>
            </a:r>
            <a:r>
              <a:rPr sz="1000" dirty="0"/>
              <a:t>, </a:t>
            </a:r>
            <a:r>
              <a:rPr sz="1000" dirty="0" err="1"/>
              <a:t>Свердловская</a:t>
            </a:r>
            <a:r>
              <a:rPr sz="1000" dirty="0"/>
              <a:t>, </a:t>
            </a:r>
            <a:r>
              <a:rPr sz="1000" dirty="0" err="1"/>
              <a:t>Сахалинская</a:t>
            </a:r>
            <a:r>
              <a:rPr sz="1000" dirty="0"/>
              <a:t>, </a:t>
            </a:r>
            <a:r>
              <a:rPr sz="1000" dirty="0" err="1"/>
              <a:t>Челябинская</a:t>
            </a:r>
            <a:r>
              <a:rPr sz="1000" dirty="0"/>
              <a:t>, </a:t>
            </a:r>
            <a:r>
              <a:rPr sz="1000" dirty="0" err="1"/>
              <a:t>Кемеровская</a:t>
            </a:r>
            <a:r>
              <a:rPr sz="1000" dirty="0"/>
              <a:t>, </a:t>
            </a:r>
            <a:r>
              <a:rPr sz="1000" dirty="0" err="1"/>
              <a:t>Кировская</a:t>
            </a:r>
            <a:r>
              <a:rPr sz="1000" dirty="0"/>
              <a:t>, </a:t>
            </a:r>
            <a:r>
              <a:rPr sz="1000" dirty="0" err="1"/>
              <a:t>Новосибирская</a:t>
            </a:r>
            <a:r>
              <a:rPr sz="1000" dirty="0"/>
              <a:t>, </a:t>
            </a:r>
            <a:r>
              <a:rPr sz="1000" dirty="0" err="1"/>
              <a:t>Иркутская</a:t>
            </a:r>
            <a:r>
              <a:rPr sz="1000" dirty="0"/>
              <a:t> и </a:t>
            </a:r>
            <a:r>
              <a:rPr sz="1000" dirty="0" err="1"/>
              <a:t>Еврейская</a:t>
            </a:r>
            <a:r>
              <a:rPr sz="1000" dirty="0"/>
              <a:t> </a:t>
            </a:r>
            <a:r>
              <a:rPr sz="1000" dirty="0" err="1"/>
              <a:t>автономная</a:t>
            </a:r>
            <a:r>
              <a:rPr sz="1000" dirty="0"/>
              <a:t> </a:t>
            </a:r>
            <a:r>
              <a:rPr sz="1000" dirty="0" err="1"/>
              <a:t>области</a:t>
            </a:r>
            <a:r>
              <a:rPr sz="1000" dirty="0"/>
              <a:t>, </a:t>
            </a:r>
            <a:r>
              <a:rPr sz="1000" dirty="0" err="1"/>
              <a:t>Алтайский</a:t>
            </a:r>
            <a:r>
              <a:rPr sz="1000" dirty="0"/>
              <a:t>, </a:t>
            </a:r>
            <a:r>
              <a:rPr sz="1000" dirty="0" err="1"/>
              <a:t>Камчатский</a:t>
            </a:r>
            <a:r>
              <a:rPr sz="1000" dirty="0"/>
              <a:t>, </a:t>
            </a:r>
            <a:r>
              <a:rPr sz="1000" dirty="0" err="1"/>
              <a:t>Краснодарский</a:t>
            </a:r>
            <a:r>
              <a:rPr sz="1000" dirty="0"/>
              <a:t> и </a:t>
            </a:r>
            <a:r>
              <a:rPr sz="1000" dirty="0" err="1"/>
              <a:t>Пермский</a:t>
            </a:r>
            <a:r>
              <a:rPr sz="1000" dirty="0"/>
              <a:t> </a:t>
            </a:r>
            <a:r>
              <a:rPr sz="1000" dirty="0" err="1"/>
              <a:t>края</a:t>
            </a:r>
            <a:r>
              <a:rPr sz="1000" dirty="0"/>
              <a:t>, </a:t>
            </a:r>
            <a:r>
              <a:rPr sz="1000" dirty="0" err="1"/>
              <a:t>Республики</a:t>
            </a:r>
            <a:r>
              <a:rPr sz="1000" dirty="0"/>
              <a:t> </a:t>
            </a:r>
            <a:r>
              <a:rPr sz="1000" dirty="0" err="1"/>
              <a:t>Марий</a:t>
            </a:r>
            <a:r>
              <a:rPr sz="1000" dirty="0"/>
              <a:t> </a:t>
            </a:r>
            <a:r>
              <a:rPr sz="1000" dirty="0" err="1"/>
              <a:t>Эл</a:t>
            </a:r>
            <a:r>
              <a:rPr sz="1000" dirty="0"/>
              <a:t>, </a:t>
            </a:r>
            <a:r>
              <a:rPr sz="1000" dirty="0" err="1"/>
              <a:t>Башкортостан</a:t>
            </a:r>
            <a:r>
              <a:rPr sz="1000" dirty="0"/>
              <a:t>, </a:t>
            </a:r>
            <a:r>
              <a:rPr sz="1000" dirty="0" err="1"/>
              <a:t>Саха</a:t>
            </a:r>
            <a:r>
              <a:rPr sz="1000" dirty="0"/>
              <a:t> (</a:t>
            </a:r>
            <a:r>
              <a:rPr sz="1000" dirty="0" err="1"/>
              <a:t>Якутия</a:t>
            </a:r>
            <a:r>
              <a:rPr sz="1000" dirty="0"/>
              <a:t>), </a:t>
            </a:r>
            <a:r>
              <a:rPr sz="1000" dirty="0" err="1"/>
              <a:t>Республика</a:t>
            </a:r>
            <a:r>
              <a:rPr sz="1000" dirty="0"/>
              <a:t> </a:t>
            </a:r>
            <a:r>
              <a:rPr sz="1000" dirty="0" err="1"/>
              <a:t>Дагестан</a:t>
            </a:r>
            <a:r>
              <a:rPr sz="1000" dirty="0"/>
              <a:t>, </a:t>
            </a:r>
            <a:r>
              <a:rPr sz="1000" dirty="0" err="1"/>
              <a:t>Ханты-Мансийский</a:t>
            </a:r>
            <a:r>
              <a:rPr sz="1000" dirty="0"/>
              <a:t> АО</a:t>
            </a:r>
          </a:p>
        </p:txBody>
      </p:sp>
      <p:pic>
        <p:nvPicPr>
          <p:cNvPr id="17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08959" y="329341"/>
            <a:ext cx="521100" cy="37192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8.jpeg" descr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89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pic>
        <p:nvPicPr>
          <p:cNvPr id="174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143125"/>
            <a:ext cx="18542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Заголовок 1"/>
          <p:cNvSpPr>
            <a:spLocks noGrp="1"/>
          </p:cNvSpPr>
          <p:nvPr>
            <p:ph type="title"/>
          </p:nvPr>
        </p:nvSpPr>
        <p:spPr>
          <a:xfrm>
            <a:off x="323850" y="66675"/>
            <a:ext cx="8640763" cy="107632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НАЦИОНАЛЬНОЕ ОБЪЕДИНЕНИЕ СТРОИТЕЛЕЙ </a:t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заключило</a:t>
            </a:r>
            <a:br>
              <a:rPr lang="ru-RU" sz="2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соглашения о разработке и применении стандартов с: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214563"/>
            <a:ext cx="23622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14563"/>
            <a:ext cx="201295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5357813"/>
            <a:ext cx="1295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500688"/>
            <a:ext cx="14398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3" descr="C:\Users\Пугачев_СВ\Pictures\АИЖК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714750"/>
            <a:ext cx="1004887" cy="65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Прямоугольник 13"/>
          <p:cNvSpPr>
            <a:spLocks noChangeArrowheads="1"/>
          </p:cNvSpPr>
          <p:nvPr/>
        </p:nvSpPr>
        <p:spPr bwMode="auto">
          <a:xfrm>
            <a:off x="4714875" y="4857750"/>
            <a:ext cx="308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>
                <a:solidFill>
                  <a:srgbClr val="C00000"/>
                </a:solidFill>
              </a:rPr>
              <a:t>готовятся соглашения с: </a:t>
            </a:r>
            <a:endParaRPr lang="ru-RU" altLang="ru-RU" sz="1800" u="sng">
              <a:solidFill>
                <a:srgbClr val="C00000"/>
              </a:solidFill>
            </a:endParaRPr>
          </a:p>
        </p:txBody>
      </p:sp>
      <p:sp>
        <p:nvSpPr>
          <p:cNvPr id="17418" name="Прямоугольник 14"/>
          <p:cNvSpPr>
            <a:spLocks noChangeArrowheads="1"/>
          </p:cNvSpPr>
          <p:nvPr/>
        </p:nvSpPr>
        <p:spPr bwMode="auto">
          <a:xfrm>
            <a:off x="6481347" y="3179117"/>
            <a:ext cx="2324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</a:rPr>
              <a:t>Агентство финансирования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</a:rPr>
              <a:t>жилищного строительства</a:t>
            </a:r>
            <a:endParaRPr lang="ru-RU" altLang="ru-RU" sz="1200" dirty="0">
              <a:solidFill>
                <a:schemeClr val="tx1"/>
              </a:solidFill>
            </a:endParaRPr>
          </a:p>
        </p:txBody>
      </p:sp>
      <p:sp>
        <p:nvSpPr>
          <p:cNvPr id="17419" name="Прямоугольник 17"/>
          <p:cNvSpPr>
            <a:spLocks noChangeArrowheads="1"/>
          </p:cNvSpPr>
          <p:nvPr/>
        </p:nvSpPr>
        <p:spPr bwMode="auto">
          <a:xfrm>
            <a:off x="3429000" y="1571625"/>
            <a:ext cx="1395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ОАО «РЖД»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17420" name="Прямоугольник 18"/>
          <p:cNvSpPr>
            <a:spLocks noChangeArrowheads="1"/>
          </p:cNvSpPr>
          <p:nvPr/>
        </p:nvSpPr>
        <p:spPr bwMode="auto">
          <a:xfrm>
            <a:off x="214313" y="1500188"/>
            <a:ext cx="2630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Федеральное агентство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    РОСАВТОДОР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17421" name="Прямоугольник 19"/>
          <p:cNvSpPr>
            <a:spLocks noChangeArrowheads="1"/>
          </p:cNvSpPr>
          <p:nvPr/>
        </p:nvSpPr>
        <p:spPr bwMode="auto">
          <a:xfrm>
            <a:off x="6072188" y="1571625"/>
            <a:ext cx="2801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Госкомпания «АВТОДОР»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17422" name="Прямоугольник 20"/>
          <p:cNvSpPr>
            <a:spLocks noChangeArrowheads="1"/>
          </p:cNvSpPr>
          <p:nvPr/>
        </p:nvSpPr>
        <p:spPr bwMode="auto">
          <a:xfrm>
            <a:off x="214313" y="4929188"/>
            <a:ext cx="2306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ОАО «Оборонстрой»</a:t>
            </a:r>
            <a:endParaRPr lang="ru-RU" altLang="ru-RU" sz="1600">
              <a:solidFill>
                <a:schemeClr val="tx1"/>
              </a:solidFill>
            </a:endParaRPr>
          </a:p>
        </p:txBody>
      </p:sp>
      <p:pic>
        <p:nvPicPr>
          <p:cNvPr id="17423" name="Рисунок 2" descr="image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41" y="3465512"/>
            <a:ext cx="3087949" cy="9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75"/>
            <a:ext cx="1500188" cy="74771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500688"/>
            <a:ext cx="2143125" cy="6286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Рисунок 1" descr="Логотип НПРТ (GIF) WEB SIZ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357813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11.png" descr="image11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395280" y="116307"/>
            <a:ext cx="521100" cy="3719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2.jpeg" descr="image12.jpeg"/>
          <p:cNvPicPr>
            <a:picLocks noChangeAspect="1"/>
          </p:cNvPicPr>
          <p:nvPr/>
        </p:nvPicPr>
        <p:blipFill>
          <a:blip r:embed="rId3">
            <a:alphaModFix amt="58119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289"/>
          <p:cNvSpPr/>
          <p:nvPr/>
        </p:nvSpPr>
        <p:spPr>
          <a:xfrm>
            <a:off x="1" y="1"/>
            <a:ext cx="9144000" cy="6857999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5" y="955251"/>
            <a:ext cx="7776864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350788" y="2561407"/>
            <a:ext cx="2793212" cy="5170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Единые стандарты  саморегулируемой организации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Стандарты как инструмент внедрения и контроля выполнения требований безопасности </a:t>
            </a:r>
            <a:r>
              <a:rPr lang="ru-RU" sz="2000" b="1" dirty="0" smtClean="0"/>
              <a:t>производства работ </a:t>
            </a:r>
            <a:r>
              <a:rPr lang="ru-RU" sz="2000" b="1" dirty="0"/>
              <a:t>и </a:t>
            </a:r>
            <a:r>
              <a:rPr lang="ru-RU" sz="2000" b="1" dirty="0" smtClean="0"/>
              <a:t>требований </a:t>
            </a:r>
            <a:r>
              <a:rPr lang="ru-RU" sz="2000" b="1" dirty="0"/>
              <a:t>охраны труда </a:t>
            </a:r>
            <a:endParaRPr lang="ru-RU" sz="2000" b="1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88206" y="3610557"/>
            <a:ext cx="2785045" cy="51669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Стандарты СТО НОСТРОЙ на </a:t>
            </a:r>
            <a:r>
              <a:rPr lang="ru-RU" sz="1400" dirty="0">
                <a:solidFill>
                  <a:schemeClr val="bg1"/>
                </a:solidFill>
              </a:rPr>
              <a:t>процессы выполнения </a:t>
            </a:r>
            <a:r>
              <a:rPr lang="ru-RU" sz="1400" dirty="0" smtClean="0">
                <a:solidFill>
                  <a:schemeClr val="bg1"/>
                </a:solidFill>
              </a:rPr>
              <a:t>работ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88206" y="5661248"/>
            <a:ext cx="2705198" cy="42967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Единые </a:t>
            </a:r>
            <a:r>
              <a:rPr lang="ru-RU" sz="1400" dirty="0" smtClean="0">
                <a:solidFill>
                  <a:schemeClr val="bg1"/>
                </a:solidFill>
              </a:rPr>
              <a:t>квалификационные  </a:t>
            </a:r>
            <a:r>
              <a:rPr lang="ru-RU" sz="1400" dirty="0">
                <a:solidFill>
                  <a:schemeClr val="bg1"/>
                </a:solidFill>
              </a:rPr>
              <a:t>стандарты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" name="image11.png" descr="image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62351" y="353943"/>
            <a:ext cx="521100" cy="3719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80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8.jpeg" descr="image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89"/>
          <p:cNvSpPr/>
          <p:nvPr/>
        </p:nvSpPr>
        <p:spPr>
          <a:xfrm>
            <a:off x="1" y="1"/>
            <a:ext cx="9143999" cy="6858000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pic>
        <p:nvPicPr>
          <p:cNvPr id="1026" name="Picture 2" descr="C:\Users\S.golunov\Pictures\инфографика по внедрению СТО_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281" y="476672"/>
            <a:ext cx="8946223" cy="5688632"/>
          </a:xfrm>
          <a:prstGeom prst="rect">
            <a:avLst/>
          </a:prstGeom>
          <a:noFill/>
        </p:spPr>
      </p:pic>
      <p:pic>
        <p:nvPicPr>
          <p:cNvPr id="5" name="image11.png" descr="image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60432" y="32736"/>
            <a:ext cx="521100" cy="3719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352425" y="1857375"/>
            <a:ext cx="82184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C00000"/>
                </a:solidFill>
              </a:rPr>
              <a:t>Благодарю за внимание!</a:t>
            </a:r>
            <a:endParaRPr lang="ru-RU" altLang="ru-RU" sz="40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2483768" y="3929063"/>
            <a:ext cx="6409407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800000"/>
                </a:solidFill>
              </a:rPr>
              <a:t>123242, Москва, </a:t>
            </a:r>
            <a:r>
              <a:rPr lang="ru-RU" altLang="ru-RU" sz="2400" b="1" dirty="0" err="1">
                <a:solidFill>
                  <a:srgbClr val="800000"/>
                </a:solidFill>
              </a:rPr>
              <a:t>М.Грузинская</a:t>
            </a:r>
            <a:r>
              <a:rPr lang="ru-RU" altLang="ru-RU" sz="2400" b="1" dirty="0">
                <a:solidFill>
                  <a:srgbClr val="800000"/>
                </a:solidFill>
              </a:rPr>
              <a:t>, д.3,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Деловой </a:t>
            </a:r>
            <a:r>
              <a:rPr lang="ru-RU" altLang="ru-RU" sz="2400" b="1" dirty="0">
                <a:solidFill>
                  <a:srgbClr val="800000"/>
                </a:solidFill>
              </a:rPr>
              <a:t>центр, этаж </a:t>
            </a:r>
            <a:r>
              <a:rPr lang="en-US" altLang="ru-RU" sz="2400" b="1" dirty="0" smtClean="0">
                <a:solidFill>
                  <a:srgbClr val="800000"/>
                </a:solidFill>
              </a:rPr>
              <a:t>3</a:t>
            </a:r>
            <a:endParaRPr lang="ru-RU" altLang="ru-RU" sz="2400" b="1" dirty="0">
              <a:solidFill>
                <a:srgbClr val="800000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800000"/>
                </a:solidFill>
              </a:rPr>
              <a:t>Телефон/факс: </a:t>
            </a:r>
            <a:r>
              <a:rPr lang="en-US" altLang="ru-RU" sz="2400" b="1" dirty="0" smtClean="0">
                <a:solidFill>
                  <a:srgbClr val="800000"/>
                </a:solidFill>
              </a:rPr>
              <a:t>+7(495)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987-31-50</a:t>
            </a:r>
            <a:r>
              <a:rPr lang="ru-RU" altLang="ru-RU" sz="2400" b="1" dirty="0">
                <a:solidFill>
                  <a:srgbClr val="800000"/>
                </a:solidFill>
              </a:rPr>
              <a:t>,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доб.</a:t>
            </a:r>
            <a:r>
              <a:rPr lang="en-US" altLang="ru-RU" sz="2400" b="1" dirty="0" smtClean="0">
                <a:solidFill>
                  <a:srgbClr val="800000"/>
                </a:solidFill>
              </a:rPr>
              <a:t>140</a:t>
            </a:r>
            <a:endParaRPr lang="ru-RU" altLang="ru-RU" sz="2400" b="1" dirty="0">
              <a:solidFill>
                <a:srgbClr val="800000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dirty="0">
                <a:solidFill>
                  <a:srgbClr val="800000"/>
                </a:solidFill>
              </a:rPr>
              <a:t>E-mail</a:t>
            </a:r>
            <a:r>
              <a:rPr lang="ru-RU" altLang="ru-RU" sz="2400" b="1" dirty="0">
                <a:solidFill>
                  <a:srgbClr val="800000"/>
                </a:solidFill>
              </a:rPr>
              <a:t>:</a:t>
            </a:r>
            <a:r>
              <a:rPr lang="en-US" altLang="ru-RU" sz="2400" b="1" dirty="0">
                <a:solidFill>
                  <a:srgbClr val="800000"/>
                </a:solidFill>
              </a:rPr>
              <a:t> </a:t>
            </a:r>
            <a:r>
              <a:rPr lang="en-US" altLang="ru-RU" sz="2400" b="1" dirty="0" smtClean="0">
                <a:solidFill>
                  <a:srgbClr val="800000"/>
                </a:solidFill>
              </a:rPr>
              <a:t>o.kashtanova@nostroy.ru</a:t>
            </a:r>
            <a:endParaRPr lang="ru-RU" altLang="ru-RU" sz="2400" b="1" dirty="0">
              <a:solidFill>
                <a:srgbClr val="800000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800000"/>
                </a:solidFill>
              </a:rPr>
              <a:t> </a:t>
            </a:r>
            <a:r>
              <a:rPr lang="en-US" altLang="ru-RU" sz="2400" b="1" dirty="0">
                <a:solidFill>
                  <a:srgbClr val="800000"/>
                </a:solidFill>
                <a:hlinkClick r:id="rId2"/>
              </a:rPr>
              <a:t>www.nostroy.ru</a:t>
            </a:r>
            <a:endParaRPr lang="en-US" altLang="ru-RU" sz="2400" b="1" dirty="0">
              <a:solidFill>
                <a:srgbClr val="800000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>
              <a:solidFill>
                <a:srgbClr val="800000"/>
              </a:solidFill>
            </a:endParaRPr>
          </a:p>
        </p:txBody>
      </p:sp>
      <p:pic>
        <p:nvPicPr>
          <p:cNvPr id="38916" name="Picture 5" descr="C:\Users\Пугачев_СВ\Documents\Строительство\НОСТРОЙ\rek_nostro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7861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44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12.jpeg" descr="image12.jpeg"/>
          <p:cNvPicPr>
            <a:picLocks noChangeAspect="1"/>
          </p:cNvPicPr>
          <p:nvPr/>
        </p:nvPicPr>
        <p:blipFill>
          <a:blip r:embed="rId3">
            <a:alphaModFix amt="58119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Группа 2"/>
          <p:cNvGrpSpPr/>
          <p:nvPr/>
        </p:nvGrpSpPr>
        <p:grpSpPr>
          <a:xfrm>
            <a:off x="462272" y="1"/>
            <a:ext cx="8681728" cy="6165303"/>
            <a:chOff x="462272" y="1"/>
            <a:chExt cx="8681728" cy="616530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62272" y="1"/>
              <a:ext cx="293304" cy="105273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719516" y="6165304"/>
              <a:ext cx="7424484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89"/>
          <p:cNvSpPr/>
          <p:nvPr/>
        </p:nvSpPr>
        <p:spPr>
          <a:xfrm>
            <a:off x="1" y="1"/>
            <a:ext cx="9143999" cy="6858000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922259" y="3562260"/>
            <a:ext cx="1392636" cy="1075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868144" y="3562860"/>
            <a:ext cx="792088" cy="1015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804248" y="2868179"/>
            <a:ext cx="1584176" cy="144097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7596336" y="4353388"/>
            <a:ext cx="0" cy="86328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308304" y="4366972"/>
            <a:ext cx="0" cy="86409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447763" y="5373216"/>
            <a:ext cx="4176464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43972" y="1251284"/>
            <a:ext cx="6668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69166" y="2673998"/>
            <a:ext cx="8523314" cy="3563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Clr>
                <a:schemeClr val="accent3"/>
              </a:buClr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п. 5.2 Члены Ассоциации обязаны:</a:t>
            </a:r>
          </a:p>
          <a:p>
            <a:pPr indent="268288" algn="just">
              <a:spcAft>
                <a:spcPts val="60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соблюдать требования стандартов на процессы выполнения работ по строительству, реконструкции, капитальному ремонту объектов капитального строительства, утвержденных Ассоциацией;</a:t>
            </a:r>
          </a:p>
          <a:p>
            <a:pPr indent="268288" algn="just">
              <a:spcAft>
                <a:spcPts val="60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обеспечивать внедрение и применение организациями – членами саморегулируемых организаций стандартов на процессы выполнения работ по строительству, реконструкции, капитальному ремонту объектов капитального строительства, утвержденных Ассоциацией; </a:t>
            </a:r>
          </a:p>
          <a:p>
            <a:pPr indent="268288" algn="just">
              <a:spcAft>
                <a:spcPts val="60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осуществлять контроль за соблюдением членами саморегулируемых организаций требований, установленных в стандартах на процессы выполнения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  по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строительству, реконструкции, капитальному ремонту объектов капитального строительства, утвержденных Ассоциацией;</a:t>
            </a:r>
          </a:p>
          <a:p>
            <a:pPr indent="268288" algn="just">
              <a:spcAft>
                <a:spcPts val="60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соблюдать требования единых стандартов саморегулируемых организаций, в том числе квалификационных стандартов, утвержденных Ассоциацией в соответствии с действующим законодательством Российской Федерации;</a:t>
            </a:r>
          </a:p>
          <a:p>
            <a:pPr indent="268288" algn="just">
              <a:spcAft>
                <a:spcPts val="60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осуществлять контроль за соблюдением членами саморегулируемой организации требований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стандартов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саморегулируемой организаций.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48228" y="3033149"/>
            <a:ext cx="3548643" cy="22930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стандартов </a:t>
            </a:r>
            <a:r>
              <a:rPr lang="ru-RU" sz="1400" dirty="0">
                <a:solidFill>
                  <a:schemeClr val="bg1"/>
                </a:solidFill>
              </a:rPr>
              <a:t>на процессы выполнения </a:t>
            </a:r>
            <a:r>
              <a:rPr lang="ru-RU" sz="1400" dirty="0" smtClean="0">
                <a:solidFill>
                  <a:schemeClr val="bg1"/>
                </a:solidFill>
              </a:rPr>
              <a:t>работ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9083" y="3735879"/>
            <a:ext cx="3548643" cy="25047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стандартов </a:t>
            </a:r>
            <a:r>
              <a:rPr lang="ru-RU" sz="1400" dirty="0">
                <a:solidFill>
                  <a:schemeClr val="bg1"/>
                </a:solidFill>
              </a:rPr>
              <a:t>на процессы выполнения </a:t>
            </a:r>
            <a:r>
              <a:rPr lang="ru-RU" sz="1400" dirty="0" smtClean="0">
                <a:solidFill>
                  <a:schemeClr val="bg1"/>
                </a:solidFill>
              </a:rPr>
              <a:t>работ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00621" y="4468037"/>
            <a:ext cx="3428548" cy="17716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bg1"/>
                </a:solidFill>
              </a:rPr>
              <a:t>стандартов </a:t>
            </a:r>
            <a:r>
              <a:rPr lang="ru-RU" sz="1350" dirty="0">
                <a:solidFill>
                  <a:schemeClr val="bg1"/>
                </a:solidFill>
              </a:rPr>
              <a:t>на процессы выполнения </a:t>
            </a:r>
            <a:r>
              <a:rPr lang="ru-RU" sz="1350" dirty="0" smtClean="0">
                <a:solidFill>
                  <a:schemeClr val="bg1"/>
                </a:solidFill>
              </a:rPr>
              <a:t>работ</a:t>
            </a:r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747291" y="4934980"/>
            <a:ext cx="4561013" cy="24882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Единых стандартов  саморегулируемой организации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11749" y="5883610"/>
            <a:ext cx="4561013" cy="24882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Единых стандартов  саморегулируемой организации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51311" y="238603"/>
            <a:ext cx="8242902" cy="165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НОСТРОЙ</a:t>
            </a:r>
          </a:p>
          <a:p>
            <a:pPr algn="l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 предмет деятельности Ассоциации «Национальное объединение строителей»:</a:t>
            </a:r>
          </a:p>
          <a:p>
            <a:pPr algn="l"/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8288" algn="just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2.2.18 разработка в соответствии с действующим законодательством Российской Федерации:</a:t>
            </a:r>
          </a:p>
          <a:p>
            <a:pPr indent="268288" algn="just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3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 на процессы выполнения работ по строительству</a:t>
            </a: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реконструкции, капитальному ремонту объектов капитального строительства; </a:t>
            </a:r>
          </a:p>
          <a:p>
            <a:pPr indent="268288" algn="just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3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единых стандартов саморегулируемых организаций</a:t>
            </a:r>
            <a:r>
              <a:rPr lang="ru-RU" alt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квалификационных стандартов</a:t>
            </a:r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351619" y="1894366"/>
            <a:ext cx="8378888" cy="752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763" algn="l">
              <a:buClr>
                <a:schemeClr val="accent3"/>
              </a:buClr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5.1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Члены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Ассоциации имеют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право: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-4763" algn="just">
              <a:buClr>
                <a:schemeClr val="accent3"/>
              </a:buClr>
              <a:buFont typeface="Wingdings 2"/>
              <a:buNone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1300" b="1" u="sng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передать Ассоциации право на разработку единых стандартов саморегулируемых организаций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в том числе квалификационных стандартов</a:t>
            </a:r>
          </a:p>
        </p:txBody>
      </p:sp>
      <p:pic>
        <p:nvPicPr>
          <p:cNvPr id="22" name="image11.png" descr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43388" y="44624"/>
            <a:ext cx="521100" cy="3719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57162"/>
      </p:ext>
    </p:extLst>
  </p:cSld>
  <p:clrMapOvr>
    <a:masterClrMapping/>
  </p:clrMapOvr>
  <p:transition spd="slow" advTm="10016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8.jpeg" descr="image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Полилиния 40"/>
          <p:cNvSpPr/>
          <p:nvPr/>
        </p:nvSpPr>
        <p:spPr>
          <a:xfrm>
            <a:off x="6804025" y="4598988"/>
            <a:ext cx="2197100" cy="2984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1398" tIns="45698" rIns="91398" bIns="45698" compatLnSpc="0">
            <a:spAutoFit/>
          </a:bodyPr>
          <a:lstStyle/>
          <a:p>
            <a:pPr defTabSz="405918" eaLnBrk="1">
              <a:spcBef>
                <a:spcPts val="848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 Гибкость, оперативность</a:t>
            </a:r>
          </a:p>
        </p:txBody>
      </p:sp>
      <p:sp>
        <p:nvSpPr>
          <p:cNvPr id="38" name="Shape 289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2" name="Полилиния 1"/>
          <p:cNvSpPr/>
          <p:nvPr/>
        </p:nvSpPr>
        <p:spPr>
          <a:xfrm>
            <a:off x="598487" y="206375"/>
            <a:ext cx="7793037" cy="4476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  <a:prstDash val="solid"/>
          </a:ln>
        </p:spPr>
        <p:txBody>
          <a:bodyPr wrap="square" lIns="90090" tIns="46678" rIns="90090" bIns="46678" anchor="ctr" compatLnSpc="0">
            <a:spAutoFit/>
          </a:bodyPr>
          <a:lstStyle/>
          <a:p>
            <a:pPr algn="ctr" defTabSz="405918" eaLnBrk="1">
              <a:buClr>
                <a:srgbClr val="000000"/>
              </a:buClr>
              <a:buSzPct val="45000"/>
              <a:defRPr/>
            </a:pPr>
            <a:r>
              <a:rPr lang="ru-RU" sz="2400" b="1" dirty="0">
                <a:solidFill>
                  <a:srgbClr val="800000"/>
                </a:solidFill>
                <a:latin typeface="Times New Roman" pitchFamily="18"/>
                <a:ea typeface="Arial Unicode MS" pitchFamily="2"/>
                <a:cs typeface="Tahoma" pitchFamily="2"/>
              </a:rPr>
              <a:t>Преимущества стандартов организации</a:t>
            </a: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4606925" y="1697038"/>
            <a:ext cx="2971800" cy="445770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  <a:tailEnd type="arrow"/>
          </a:ln>
        </p:spPr>
        <p:txBody>
          <a:bodyPr lIns="81606" tIns="42435" rIns="81606" bIns="42435" compatLnSpc="0"/>
          <a:lstStyle/>
          <a:p>
            <a:pPr defTabSz="405918" eaLnBrk="1">
              <a:buClr>
                <a:srgbClr val="000000"/>
              </a:buClr>
              <a:buSzPct val="45000"/>
              <a:defRPr/>
            </a:pPr>
            <a:endParaRPr lang="ru-RU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782638" y="1624013"/>
            <a:ext cx="6505575" cy="490537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10800 f11 1"/>
              <a:gd name="f22" fmla="*/ 0 f12 1"/>
              <a:gd name="f23" fmla="*/ f14 1 f3"/>
              <a:gd name="f24" fmla="*/ 0 f11 1"/>
              <a:gd name="f25" fmla="*/ 21600 f12 1"/>
              <a:gd name="f26" fmla="*/ 21600 f11 1"/>
              <a:gd name="f27" fmla="+- f16 10800 0"/>
              <a:gd name="f28" fmla="+- 21600 0 f15"/>
              <a:gd name="f29" fmla="*/ f16 f11 1"/>
              <a:gd name="f30" fmla="+- f23 0 f2"/>
              <a:gd name="f31" fmla="*/ f28 1 2"/>
              <a:gd name="f32" fmla="*/ f27 f11 1"/>
              <a:gd name="f33" fmla="+- 21600 0 f31"/>
              <a:gd name="f34" fmla="*/ f33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21" y="f22"/>
              </a:cxn>
              <a:cxn ang="f30">
                <a:pos x="f29" y="f20"/>
              </a:cxn>
              <a:cxn ang="f30">
                <a:pos x="f24" y="f25"/>
              </a:cxn>
              <a:cxn ang="f30">
                <a:pos x="f21" y="f25"/>
              </a:cxn>
              <a:cxn ang="f30">
                <a:pos x="f26" y="f25"/>
              </a:cxn>
              <a:cxn ang="f30">
                <a:pos x="f34" y="f20"/>
              </a:cxn>
            </a:cxnLst>
            <a:rect l="f29" t="f20" r="f32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wrap="none" lIns="81606" tIns="42435" rIns="81606" bIns="42435" anchor="ctr" compatLnSpc="0"/>
          <a:lstStyle/>
          <a:p>
            <a:pPr defTabSz="405918" eaLnBrk="1">
              <a:buClr>
                <a:srgbClr val="000000"/>
              </a:buClr>
              <a:buSzPct val="45000"/>
              <a:defRPr/>
            </a:pPr>
            <a:endParaRPr lang="ru-RU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348038" y="5208588"/>
            <a:ext cx="3246437" cy="5381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90" tIns="46678" rIns="90090" bIns="46678" anchor="ctr" compatLnSpc="0"/>
          <a:lstStyle/>
          <a:p>
            <a:pPr algn="ctr" defTabSz="405918" eaLnBrk="1"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Национальные стандарты   </a:t>
            </a:r>
          </a:p>
          <a:p>
            <a:pPr algn="ctr" defTabSz="405918" eaLnBrk="1"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ГОСТ Р, </a:t>
            </a:r>
            <a:r>
              <a:rPr lang="en-GB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DIN</a:t>
            </a: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, </a:t>
            </a:r>
            <a:r>
              <a:rPr lang="en-GB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BS</a:t>
            </a: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,</a:t>
            </a:r>
          </a:p>
          <a:p>
            <a:pPr algn="ctr" defTabSz="405918" eaLnBrk="1">
              <a:buClr>
                <a:srgbClr val="000000"/>
              </a:buClr>
              <a:buSzPct val="45000"/>
              <a:defRPr/>
            </a:pPr>
            <a:r>
              <a:rPr lang="en-US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API, ASTM, </a:t>
            </a: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СТБ и др.</a:t>
            </a:r>
          </a:p>
        </p:txBody>
      </p:sp>
      <p:sp>
        <p:nvSpPr>
          <p:cNvPr id="7" name="Прямая соединительная линия 6"/>
          <p:cNvSpPr/>
          <p:nvPr/>
        </p:nvSpPr>
        <p:spPr>
          <a:xfrm flipV="1">
            <a:off x="598488" y="1697038"/>
            <a:ext cx="2857500" cy="4246562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  <a:tailEnd type="arrow"/>
          </a:ln>
        </p:spPr>
        <p:txBody>
          <a:bodyPr lIns="81606" tIns="42435" rIns="81606" bIns="42435" compatLnSpc="0"/>
          <a:lstStyle/>
          <a:p>
            <a:pPr defTabSz="405918" eaLnBrk="1">
              <a:buClr>
                <a:srgbClr val="000000"/>
              </a:buClr>
              <a:buSzPct val="45000"/>
              <a:defRPr/>
            </a:pPr>
            <a:endParaRPr lang="ru-RU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354388" y="2381250"/>
            <a:ext cx="227012" cy="3000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90" tIns="46678" rIns="90090" bIns="46678" anchor="ctr" compatLnSpc="0">
            <a:spAutoFit/>
          </a:bodyPr>
          <a:lstStyle/>
          <a:p>
            <a:pPr defTabSz="405918" eaLnBrk="1">
              <a:buClr>
                <a:srgbClr val="000000"/>
              </a:buClr>
              <a:buSzPct val="45000"/>
              <a:defRPr/>
            </a:pPr>
            <a:r>
              <a:rPr lang="en-GB" sz="1400" dirty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 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2843213" y="3684588"/>
            <a:ext cx="2314575" cy="520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90" tIns="46678" rIns="90090" bIns="46678" anchor="ctr" compatLnSpc="0">
            <a:spAutoFit/>
          </a:bodyPr>
          <a:lstStyle/>
          <a:p>
            <a:pPr algn="ctr" defTabSz="405918" eaLnBrk="1"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Международные стандарты</a:t>
            </a:r>
          </a:p>
          <a:p>
            <a:pPr algn="ctr" defTabSz="405918" eaLnBrk="1">
              <a:buClr>
                <a:srgbClr val="000000"/>
              </a:buClr>
              <a:buSzPct val="45000"/>
              <a:defRPr/>
            </a:pPr>
            <a:r>
              <a:rPr lang="en-GB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ISO</a:t>
            </a: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, </a:t>
            </a:r>
            <a:r>
              <a:rPr lang="en-US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I</a:t>
            </a:r>
            <a:r>
              <a:rPr lang="en-GB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EC</a:t>
            </a: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, </a:t>
            </a:r>
            <a:r>
              <a:rPr lang="en-GB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ITU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2846388" y="4238625"/>
            <a:ext cx="2306637" cy="7286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90" tIns="46678" rIns="90090" bIns="46678" anchor="ctr" compatLnSpc="0">
            <a:spAutoFit/>
          </a:bodyPr>
          <a:lstStyle/>
          <a:p>
            <a:pPr algn="ctr" defTabSz="405918" eaLnBrk="1"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Региональные (межгосударственные)</a:t>
            </a:r>
          </a:p>
          <a:p>
            <a:pPr algn="ctr" defTabSz="405918" eaLnBrk="1"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стандарты ГОСТ, </a:t>
            </a:r>
            <a:r>
              <a:rPr lang="en-GB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EN</a:t>
            </a: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 и др.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1643063" y="6151563"/>
            <a:ext cx="5072062" cy="33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90" tIns="46678" rIns="90090" bIns="46678" anchor="ctr" compatLnSpc="0">
            <a:spAutoFit/>
          </a:bodyPr>
          <a:lstStyle/>
          <a:p>
            <a:pPr algn="ctr" defTabSz="405918" eaLnBrk="1">
              <a:buClr>
                <a:srgbClr val="000000"/>
              </a:buClr>
              <a:buSzPct val="45000"/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/>
                <a:ea typeface="Arial Unicode MS" pitchFamily="2"/>
                <a:cs typeface="Tahoma" pitchFamily="2"/>
              </a:rPr>
              <a:t>Стандарты организаций (объединений, ассоциаций)</a:t>
            </a:r>
          </a:p>
        </p:txBody>
      </p:sp>
      <p:sp>
        <p:nvSpPr>
          <p:cNvPr id="12" name="Прямая соединительная линия 11"/>
          <p:cNvSpPr/>
          <p:nvPr/>
        </p:nvSpPr>
        <p:spPr>
          <a:xfrm flipV="1">
            <a:off x="2351088" y="4213225"/>
            <a:ext cx="3395662" cy="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lIns="81606" tIns="42435" rIns="81606" bIns="42435" compatLnSpc="0"/>
          <a:lstStyle/>
          <a:p>
            <a:pPr defTabSz="405918" eaLnBrk="1">
              <a:buClr>
                <a:srgbClr val="000000"/>
              </a:buClr>
              <a:buSzPct val="45000"/>
              <a:defRPr/>
            </a:pPr>
            <a:endParaRPr lang="ru-RU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Прямая соединительная линия 12"/>
          <p:cNvSpPr/>
          <p:nvPr/>
        </p:nvSpPr>
        <p:spPr>
          <a:xfrm>
            <a:off x="2771775" y="3613150"/>
            <a:ext cx="2519363" cy="0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lIns="81606" tIns="42435" rIns="81606" bIns="42435" compatLnSpc="0"/>
          <a:lstStyle/>
          <a:p>
            <a:pPr defTabSz="405918" eaLnBrk="1">
              <a:buClr>
                <a:srgbClr val="000000"/>
              </a:buClr>
              <a:buSzPct val="45000"/>
              <a:defRPr/>
            </a:pPr>
            <a:endParaRPr lang="ru-RU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Прямая соединительная линия 13"/>
          <p:cNvSpPr/>
          <p:nvPr/>
        </p:nvSpPr>
        <p:spPr>
          <a:xfrm flipV="1">
            <a:off x="1138238" y="6021388"/>
            <a:ext cx="5830887" cy="41275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lIns="81606" tIns="42435" rIns="81606" bIns="42435" compatLnSpc="0"/>
          <a:lstStyle/>
          <a:p>
            <a:pPr defTabSz="405918" eaLnBrk="1">
              <a:buClr>
                <a:srgbClr val="000000"/>
              </a:buClr>
              <a:buSzPct val="45000"/>
              <a:defRPr/>
            </a:pPr>
            <a:endParaRPr lang="ru-RU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5746750" y="2595563"/>
            <a:ext cx="2085975" cy="2984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1398" tIns="45698" rIns="91398" bIns="45698" compatLnSpc="0">
            <a:spAutoFit/>
          </a:bodyPr>
          <a:lstStyle/>
          <a:p>
            <a:pPr defTabSz="405918" eaLnBrk="1">
              <a:spcBef>
                <a:spcPts val="848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Повышение требований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4932363" y="1844675"/>
            <a:ext cx="1295400" cy="342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06" tIns="42435" rIns="81606" bIns="42435" anchor="ctr" compatLnSpc="0"/>
          <a:lstStyle/>
          <a:p>
            <a:pPr defTabSz="405918" eaLnBrk="1">
              <a:buClr>
                <a:srgbClr val="000000"/>
              </a:buClr>
              <a:buSzPct val="45000"/>
              <a:defRPr/>
            </a:pPr>
            <a:endParaRPr lang="ru-RU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5870575" y="2894013"/>
            <a:ext cx="2559050" cy="2984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1398" tIns="45698" rIns="91398" bIns="45698" compatLnSpc="0">
            <a:spAutoFit/>
          </a:bodyPr>
          <a:lstStyle/>
          <a:p>
            <a:pPr defTabSz="405918" eaLnBrk="1">
              <a:spcBef>
                <a:spcPts val="848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 Детализация требований</a:t>
            </a:r>
          </a:p>
        </p:txBody>
      </p:sp>
      <p:sp>
        <p:nvSpPr>
          <p:cNvPr id="22" name="Прямая соединительная линия 21"/>
          <p:cNvSpPr/>
          <p:nvPr/>
        </p:nvSpPr>
        <p:spPr>
          <a:xfrm flipH="1">
            <a:off x="4638675" y="1773238"/>
            <a:ext cx="1882775" cy="1587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  <a:tailEnd type="arrow"/>
          </a:ln>
        </p:spPr>
        <p:txBody>
          <a:bodyPr lIns="81606" tIns="42435" rIns="81606" bIns="42435" compatLnSpc="0"/>
          <a:lstStyle/>
          <a:p>
            <a:pPr defTabSz="405918" eaLnBrk="1">
              <a:buClr>
                <a:srgbClr val="000000"/>
              </a:buClr>
              <a:buSzPct val="45000"/>
              <a:defRPr/>
            </a:pPr>
            <a:endParaRPr lang="ru-RU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Прямая соединительная линия 22"/>
          <p:cNvSpPr/>
          <p:nvPr/>
        </p:nvSpPr>
        <p:spPr>
          <a:xfrm>
            <a:off x="1042988" y="1844675"/>
            <a:ext cx="2305050" cy="1588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  <a:tailEnd type="arrow"/>
          </a:ln>
        </p:spPr>
        <p:txBody>
          <a:bodyPr lIns="81606" tIns="42435" rIns="81606" bIns="42435" compatLnSpc="0"/>
          <a:lstStyle/>
          <a:p>
            <a:pPr defTabSz="405918" eaLnBrk="1">
              <a:buClr>
                <a:srgbClr val="000000"/>
              </a:buClr>
              <a:buSzPct val="45000"/>
              <a:defRPr/>
            </a:pPr>
            <a:endParaRPr lang="ru-RU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895350" y="1527175"/>
            <a:ext cx="2174875" cy="2984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1398" tIns="45698" rIns="91398" bIns="45698" compatLnSpc="0">
            <a:spAutoFit/>
          </a:bodyPr>
          <a:lstStyle/>
          <a:p>
            <a:pPr defTabSz="405918" eaLnBrk="1">
              <a:spcBef>
                <a:spcPts val="848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Ориентация на консенсус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214313" y="2071688"/>
            <a:ext cx="2992437" cy="2984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1398" tIns="45698" rIns="91398" bIns="45698" compatLnSpc="0">
            <a:spAutoFit/>
          </a:bodyPr>
          <a:lstStyle/>
          <a:p>
            <a:pPr defTabSz="405918" eaLnBrk="1">
              <a:spcBef>
                <a:spcPts val="848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Снижение детализации требований</a:t>
            </a:r>
          </a:p>
        </p:txBody>
      </p:sp>
      <p:sp>
        <p:nvSpPr>
          <p:cNvPr id="4117" name="Полилиния 25"/>
          <p:cNvSpPr>
            <a:spLocks/>
          </p:cNvSpPr>
          <p:nvPr/>
        </p:nvSpPr>
        <p:spPr bwMode="auto">
          <a:xfrm flipH="1">
            <a:off x="5072063" y="714375"/>
            <a:ext cx="2925762" cy="9477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6" tIns="42435" rIns="81606" bIns="4243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ru-RU" altLang="ru-RU" sz="1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организации обеспечивает высокую конкурентоспособность продукции</a:t>
            </a:r>
            <a:endParaRPr lang="ru-RU" altLang="ru-RU" sz="1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1541463" y="5132388"/>
            <a:ext cx="2306637" cy="9207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90" tIns="46678" rIns="90090" bIns="46678" anchor="ctr" compatLnSpc="0">
            <a:spAutoFit/>
          </a:bodyPr>
          <a:lstStyle/>
          <a:p>
            <a:pPr algn="ctr" defTabSz="405918" eaLnBrk="1"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Федеральные нормы и правила, федеральные стандарты, своды правил (СНиП), ИТС НДТ и др.</a:t>
            </a:r>
          </a:p>
        </p:txBody>
      </p:sp>
      <p:sp>
        <p:nvSpPr>
          <p:cNvPr id="4119" name="Прямоугольник 25"/>
          <p:cNvSpPr>
            <a:spLocks noChangeArrowheads="1"/>
          </p:cNvSpPr>
          <p:nvPr/>
        </p:nvSpPr>
        <p:spPr bwMode="auto">
          <a:xfrm>
            <a:off x="2947988" y="2393950"/>
            <a:ext cx="21875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ru-RU" altLang="ru-RU" sz="15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Законы</a:t>
            </a:r>
          </a:p>
          <a:p>
            <a:pPr algn="ct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ru-RU" altLang="ru-RU" sz="15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и нормативные</a:t>
            </a:r>
          </a:p>
          <a:p>
            <a:pPr algn="ct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ru-RU" altLang="ru-RU" sz="15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правовые акты РФ,</a:t>
            </a:r>
          </a:p>
          <a:p>
            <a:pPr algn="ct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ru-RU" altLang="ru-RU" sz="15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технические регламенты</a:t>
            </a:r>
          </a:p>
          <a:p>
            <a:pPr algn="ct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ru-RU" altLang="ru-RU" sz="15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РФ и ЕАЭС</a:t>
            </a:r>
            <a:endParaRPr lang="ru-RU" altLang="ru-RU" sz="1500"/>
          </a:p>
        </p:txBody>
      </p:sp>
      <p:sp>
        <p:nvSpPr>
          <p:cNvPr id="32" name="Прямая соединительная линия 31"/>
          <p:cNvSpPr/>
          <p:nvPr/>
        </p:nvSpPr>
        <p:spPr>
          <a:xfrm flipV="1">
            <a:off x="1828800" y="4954588"/>
            <a:ext cx="4398963" cy="15875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lIns="81606" tIns="42435" rIns="81606" bIns="42435" compatLnSpc="0"/>
          <a:lstStyle/>
          <a:p>
            <a:pPr defTabSz="405918" eaLnBrk="1">
              <a:buClr>
                <a:srgbClr val="000000"/>
              </a:buClr>
              <a:buSzPct val="45000"/>
              <a:defRPr/>
            </a:pPr>
            <a:endParaRPr lang="ru-RU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0" y="3071813"/>
            <a:ext cx="2697163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1398" tIns="45698" rIns="91398" bIns="45698" compatLnSpc="0">
            <a:spAutoFit/>
          </a:bodyPr>
          <a:lstStyle/>
          <a:p>
            <a:pPr defTabSz="405918" eaLnBrk="1">
              <a:spcBef>
                <a:spcPts val="848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Длительность принятия и внесения изменений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214313" y="2428875"/>
            <a:ext cx="2557462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1398" tIns="45698" rIns="91398" bIns="45698" compatLnSpc="0">
            <a:spAutoFit/>
          </a:bodyPr>
          <a:lstStyle/>
          <a:p>
            <a:pPr defTabSz="405918" eaLnBrk="1">
              <a:spcBef>
                <a:spcPts val="848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Правовые проблемы прямого применения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0" y="3786188"/>
            <a:ext cx="2174875" cy="4127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1398" tIns="45698" rIns="91398" bIns="45698" compatLnSpc="0">
            <a:spAutoFit/>
          </a:bodyPr>
          <a:lstStyle/>
          <a:p>
            <a:pPr defTabSz="405918" eaLnBrk="1">
              <a:lnSpc>
                <a:spcPts val="800"/>
              </a:lnSpc>
              <a:spcBef>
                <a:spcPts val="848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Задержка с выходом</a:t>
            </a:r>
          </a:p>
          <a:p>
            <a:pPr defTabSz="405918" eaLnBrk="1">
              <a:lnSpc>
                <a:spcPts val="800"/>
              </a:lnSpc>
              <a:spcBef>
                <a:spcPts val="848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на рынок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6216650" y="3233738"/>
            <a:ext cx="2174875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1398" tIns="45698" rIns="91398" bIns="45698" compatLnSpc="0">
            <a:spAutoFit/>
          </a:bodyPr>
          <a:lstStyle/>
          <a:p>
            <a:pPr defTabSz="405918" eaLnBrk="1">
              <a:spcBef>
                <a:spcPts val="848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Использование преимуществ технологии</a:t>
            </a:r>
          </a:p>
        </p:txBody>
      </p:sp>
      <p:sp>
        <p:nvSpPr>
          <p:cNvPr id="39" name="Полилиния 38"/>
          <p:cNvSpPr/>
          <p:nvPr/>
        </p:nvSpPr>
        <p:spPr>
          <a:xfrm>
            <a:off x="5292725" y="1846263"/>
            <a:ext cx="3046413" cy="7270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1398" tIns="45698" rIns="91398" bIns="45698" compatLnSpc="0">
            <a:spAutoFit/>
          </a:bodyPr>
          <a:lstStyle/>
          <a:p>
            <a:pPr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en-GB" alt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Проблемно-ориентированные</a:t>
            </a:r>
            <a:r>
              <a:rPr lang="en-GB" alt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400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</a:t>
            </a:r>
            <a:r>
              <a:rPr lang="ru-RU" alt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en-GB" alt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</a:t>
            </a:r>
            <a:r>
              <a:rPr lang="ru-RU" alt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en-GB" alt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en-GB" alt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признания</a:t>
            </a:r>
            <a:r>
              <a:rPr lang="ru-RU" alt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внедрения на практике</a:t>
            </a:r>
            <a:r>
              <a:rPr lang="en-GB" alt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6513513" y="3900488"/>
            <a:ext cx="2087562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1398" tIns="45698" rIns="91398" bIns="45698" compatLnSpc="0">
            <a:spAutoFit/>
          </a:bodyPr>
          <a:lstStyle/>
          <a:p>
            <a:pPr defTabSz="405918" eaLnBrk="1">
              <a:spcBef>
                <a:spcPts val="848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rPr>
              <a:t>Снижение требований по принятию</a:t>
            </a:r>
          </a:p>
        </p:txBody>
      </p:sp>
      <p:pic>
        <p:nvPicPr>
          <p:cNvPr id="40" name="image11.png" descr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07212" y="58284"/>
            <a:ext cx="521100" cy="3719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158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8.jpeg" descr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289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53328260"/>
              </p:ext>
            </p:extLst>
          </p:nvPr>
        </p:nvGraphicFramePr>
        <p:xfrm>
          <a:off x="142844" y="271850"/>
          <a:ext cx="8749636" cy="631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трелка вниз 2"/>
          <p:cNvSpPr/>
          <p:nvPr/>
        </p:nvSpPr>
        <p:spPr>
          <a:xfrm rot="16200000">
            <a:off x="2633663" y="3724275"/>
            <a:ext cx="376237" cy="2143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285875" y="3571875"/>
            <a:ext cx="484188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4929188" y="3643313"/>
            <a:ext cx="214312" cy="4841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image11.png" descr="image1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04172" y="0"/>
            <a:ext cx="521100" cy="3719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88224" y="6448297"/>
            <a:ext cx="2133600" cy="365125"/>
          </a:xfrm>
        </p:spPr>
        <p:txBody>
          <a:bodyPr/>
          <a:lstStyle/>
          <a:p>
            <a:fld id="{D80EC7CF-E451-49D0-91C9-C320EE7B2F8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4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8.jpeg" descr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7596633" y="1088008"/>
            <a:ext cx="1439863" cy="572536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96633" y="438721"/>
            <a:ext cx="1439863" cy="6492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 smtClean="0"/>
              <a:t>По комплексам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453" y="438721"/>
            <a:ext cx="7427912" cy="6492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FFFF00"/>
                </a:solidFill>
              </a:rPr>
              <a:t>Принято 236 СТО </a:t>
            </a:r>
            <a:r>
              <a:rPr lang="ru-RU" sz="2000" b="1" dirty="0" smtClean="0">
                <a:solidFill>
                  <a:srgbClr val="FFFF00"/>
                </a:solidFill>
              </a:rPr>
              <a:t>НОСТРОЙ</a:t>
            </a:r>
            <a:endParaRPr lang="ru-RU" sz="2000" b="1" dirty="0"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FFFF00"/>
                </a:solidFill>
              </a:rPr>
              <a:t>В разработке – более </a:t>
            </a:r>
            <a:r>
              <a:rPr lang="ru-RU" sz="2000" b="1" dirty="0" smtClean="0">
                <a:solidFill>
                  <a:srgbClr val="FFFF00"/>
                </a:solidFill>
              </a:rPr>
              <a:t>20 </a:t>
            </a:r>
            <a:r>
              <a:rPr lang="ru-RU" sz="2000" b="1" dirty="0">
                <a:solidFill>
                  <a:srgbClr val="FFFF00"/>
                </a:solidFill>
              </a:rPr>
              <a:t>СТО (Р) НОСТРОЙ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721" y="1160066"/>
            <a:ext cx="7427912" cy="1008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ru-RU" b="1" u="sng" dirty="0">
                <a:solidFill>
                  <a:srgbClr val="800000"/>
                </a:solidFill>
              </a:rPr>
              <a:t>Общие технические вопросы</a:t>
            </a:r>
            <a:r>
              <a:rPr lang="ru-RU" sz="1600" b="1" u="sng" dirty="0">
                <a:solidFill>
                  <a:srgbClr val="800000"/>
                </a:solidFill>
              </a:rPr>
              <a:t> </a:t>
            </a:r>
          </a:p>
          <a:p>
            <a:pPr marL="285750" indent="-285750"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</a:rPr>
              <a:t> организация строительного производства, метрология, оценка соответствия, карты контроля, капитальный ремонт</a:t>
            </a:r>
          </a:p>
          <a:p>
            <a:pPr marL="285750" indent="-285750" algn="ctr" eaLnBrk="1" hangingPunct="1">
              <a:defRPr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8721" y="2239740"/>
            <a:ext cx="7427912" cy="1152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b="1" u="sng" dirty="0">
                <a:solidFill>
                  <a:srgbClr val="800000"/>
                </a:solidFill>
              </a:rPr>
              <a:t>Жилые, общественные и промышленные здания, применение строительных конструкций и материалов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</a:rPr>
              <a:t>устройство, монтаж, обследование, защита, усиление</a:t>
            </a:r>
          </a:p>
          <a:p>
            <a:pPr marL="285750" indent="-285750"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8721" y="3471243"/>
            <a:ext cx="7427912" cy="1073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ru-RU" b="1" u="sng" dirty="0">
                <a:solidFill>
                  <a:srgbClr val="800000"/>
                </a:solidFill>
              </a:rPr>
              <a:t>Наружные и внутренние инженерные сети и системы</a:t>
            </a:r>
            <a:endParaRPr lang="ru-RU" b="1" dirty="0">
              <a:solidFill>
                <a:schemeClr val="tx1"/>
              </a:solidFill>
            </a:endParaRPr>
          </a:p>
          <a:p>
            <a:pPr marL="285750" indent="-285750" algn="ctr" eaLnBrk="1" hangingPunct="1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монтаж и пуско-наладка инженерного, промышленного и технологического оборудования, системы газораспределения и </a:t>
            </a:r>
            <a:r>
              <a:rPr lang="ru-RU" sz="1600" b="1" dirty="0" err="1">
                <a:solidFill>
                  <a:schemeClr val="tx1"/>
                </a:solidFill>
              </a:rPr>
              <a:t>газопотребления</a:t>
            </a:r>
            <a:r>
              <a:rPr lang="ru-RU" sz="1600" b="1" dirty="0">
                <a:solidFill>
                  <a:schemeClr val="tx1"/>
                </a:solidFill>
              </a:rPr>
              <a:t>, лифты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8721" y="4625529"/>
            <a:ext cx="7427912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u="sng" dirty="0">
                <a:solidFill>
                  <a:srgbClr val="800000"/>
                </a:solidFill>
              </a:rPr>
              <a:t>Сооружения транспорта:</a:t>
            </a:r>
          </a:p>
          <a:p>
            <a:pPr marL="285750" indent="-285750" algn="ct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автодорожное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и железнодорожное строительство,</a:t>
            </a:r>
          </a:p>
          <a:p>
            <a:pPr marL="285750" indent="-285750"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</a:rPr>
              <a:t>освоение подземного пространства, мостовые и тоннельные сооружения, аэродромы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8721" y="5840537"/>
            <a:ext cx="7427912" cy="9728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u="sng" dirty="0">
                <a:solidFill>
                  <a:srgbClr val="800000"/>
                </a:solidFill>
              </a:rPr>
              <a:t>Энергетика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</a:rPr>
              <a:t>объекты электроэнергетики и использования атомной энергии, гидроэнергетика, промышленные печи и агрегаты, </a:t>
            </a:r>
          </a:p>
        </p:txBody>
      </p:sp>
      <p:pic>
        <p:nvPicPr>
          <p:cNvPr id="13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3388" y="32736"/>
            <a:ext cx="521100" cy="3719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30888" y="6509903"/>
            <a:ext cx="2133600" cy="365125"/>
          </a:xfrm>
        </p:spPr>
        <p:txBody>
          <a:bodyPr/>
          <a:lstStyle/>
          <a:p>
            <a:fld id="{D80EC7CF-E451-49D0-91C9-C320EE7B2F8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9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6.jpeg" descr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289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576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Комплекс стандартов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по автодорожному строительству (52 стандарта)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1" y="883091"/>
            <a:ext cx="2457591" cy="3428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82" y="1092200"/>
            <a:ext cx="2424782" cy="3428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28369"/>
            <a:ext cx="2403442" cy="33534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977" y="1583037"/>
            <a:ext cx="2365840" cy="33456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21" y="3048628"/>
            <a:ext cx="2374583" cy="3358011"/>
          </a:xfrm>
          <a:prstGeom prst="rect">
            <a:avLst/>
          </a:prstGeom>
        </p:spPr>
      </p:pic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5091679" y="883563"/>
            <a:ext cx="3846761" cy="59093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C00000"/>
                </a:solidFill>
              </a:rPr>
              <a:t>Стандарты проходили экспертизу в ТК 418 «Дорожное хозяйство»</a:t>
            </a:r>
          </a:p>
        </p:txBody>
      </p:sp>
      <p:sp>
        <p:nvSpPr>
          <p:cNvPr id="33798" name="Прямоугольник 4"/>
          <p:cNvSpPr>
            <a:spLocks noChangeArrowheads="1"/>
          </p:cNvSpPr>
          <p:nvPr/>
        </p:nvSpPr>
        <p:spPr bwMode="auto">
          <a:xfrm>
            <a:off x="369360" y="4670626"/>
            <a:ext cx="4890369" cy="206210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C00000"/>
                </a:solidFill>
              </a:rPr>
              <a:t>Р</a:t>
            </a:r>
            <a:r>
              <a:rPr lang="ru-RU" sz="2000" dirty="0" smtClean="0">
                <a:solidFill>
                  <a:srgbClr val="C00000"/>
                </a:solidFill>
              </a:rPr>
              <a:t>азработчиками </a:t>
            </a:r>
            <a:r>
              <a:rPr lang="ru-RU" sz="2000" dirty="0">
                <a:solidFill>
                  <a:srgbClr val="C00000"/>
                </a:solidFill>
              </a:rPr>
              <a:t>выступали представители ведущих институтов в области автодорожного </a:t>
            </a:r>
            <a:r>
              <a:rPr lang="ru-RU" sz="2000" dirty="0" smtClean="0">
                <a:solidFill>
                  <a:srgbClr val="C00000"/>
                </a:solidFill>
              </a:rPr>
              <a:t>строительства</a:t>
            </a: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</a:rPr>
              <a:t>(</a:t>
            </a:r>
            <a:r>
              <a:rPr lang="ru-RU" sz="2000" dirty="0">
                <a:solidFill>
                  <a:srgbClr val="C00000"/>
                </a:solidFill>
              </a:rPr>
              <a:t>МАДИ, </a:t>
            </a:r>
            <a:r>
              <a:rPr lang="ru-RU" sz="2000" dirty="0" err="1">
                <a:solidFill>
                  <a:srgbClr val="C00000"/>
                </a:solidFill>
              </a:rPr>
              <a:t>РосдорНИИ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dirty="0" err="1">
                <a:solidFill>
                  <a:srgbClr val="C00000"/>
                </a:solidFill>
              </a:rPr>
              <a:t>СоюздорНИИ</a:t>
            </a:r>
            <a:r>
              <a:rPr lang="ru-RU" sz="2000" dirty="0" smtClean="0">
                <a:solidFill>
                  <a:srgbClr val="C00000"/>
                </a:solidFill>
              </a:rPr>
              <a:t>,</a:t>
            </a: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</a:rPr>
              <a:t>ОАО </a:t>
            </a:r>
            <a:r>
              <a:rPr lang="ru-RU" sz="2000" dirty="0">
                <a:solidFill>
                  <a:srgbClr val="C00000"/>
                </a:solidFill>
              </a:rPr>
              <a:t>«Институт </a:t>
            </a:r>
            <a:r>
              <a:rPr lang="ru-RU" sz="2000" dirty="0" err="1">
                <a:solidFill>
                  <a:srgbClr val="C00000"/>
                </a:solidFill>
              </a:rPr>
              <a:t>Гипростроймост</a:t>
            </a:r>
            <a:r>
              <a:rPr lang="ru-RU" sz="2000" dirty="0" smtClean="0">
                <a:solidFill>
                  <a:srgbClr val="C00000"/>
                </a:solidFill>
              </a:rPr>
              <a:t>»,</a:t>
            </a:r>
          </a:p>
          <a:p>
            <a:pPr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C00000"/>
                </a:solidFill>
              </a:rPr>
              <a:t>АО«Иркутскгипродорнии</a:t>
            </a:r>
            <a:r>
              <a:rPr lang="ru-RU" sz="2000" dirty="0">
                <a:solidFill>
                  <a:srgbClr val="C00000"/>
                </a:solidFill>
              </a:rPr>
              <a:t>», МИИТ, </a:t>
            </a:r>
            <a:r>
              <a:rPr lang="ru-RU" sz="2000" dirty="0" err="1">
                <a:solidFill>
                  <a:srgbClr val="C00000"/>
                </a:solidFill>
              </a:rPr>
              <a:t>СибАДИ</a:t>
            </a:r>
            <a:r>
              <a:rPr lang="ru-RU" sz="2000" dirty="0">
                <a:solidFill>
                  <a:srgbClr val="C00000"/>
                </a:solidFill>
              </a:rPr>
              <a:t>, Институт «ИМИДИС», Северный (Арктический) федеральный </a:t>
            </a:r>
            <a:r>
              <a:rPr lang="ru-RU" sz="2000" dirty="0" smtClean="0">
                <a:solidFill>
                  <a:srgbClr val="C00000"/>
                </a:solidFill>
              </a:rPr>
              <a:t>университет)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6" name="image11.png" descr="image1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06096" y="123853"/>
            <a:ext cx="521100" cy="3719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C7CF-E451-49D0-91C9-C320EE7B2F8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6.jpeg" descr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289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pic>
        <p:nvPicPr>
          <p:cNvPr id="192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6096" y="123853"/>
            <a:ext cx="521100" cy="37192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290"/>
          <p:cNvSpPr txBox="1"/>
          <p:nvPr/>
        </p:nvSpPr>
        <p:spPr>
          <a:xfrm>
            <a:off x="583783" y="303375"/>
            <a:ext cx="7632848" cy="1408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>
            <a:spAutoFit/>
          </a:bodyPr>
          <a:lstStyle/>
          <a:p>
            <a:pPr algn="ctr">
              <a:lnSpc>
                <a:spcPct val="110000"/>
              </a:lnSpc>
              <a:defRPr sz="35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2000" dirty="0" err="1">
                <a:solidFill>
                  <a:srgbClr val="002060"/>
                </a:solidFill>
              </a:rPr>
              <a:t>Стандарты</a:t>
            </a:r>
            <a:r>
              <a:rPr sz="2000" dirty="0">
                <a:solidFill>
                  <a:srgbClr val="002060"/>
                </a:solidFill>
              </a:rPr>
              <a:t> НОСТРОЙ </a:t>
            </a:r>
            <a:r>
              <a:rPr sz="2000" dirty="0" err="1">
                <a:solidFill>
                  <a:srgbClr val="002060"/>
                </a:solidFill>
              </a:rPr>
              <a:t>обеспечили</a:t>
            </a:r>
            <a:r>
              <a:rPr sz="2000" dirty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10000"/>
              </a:lnSpc>
              <a:defRPr sz="35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2000" dirty="0" err="1">
                <a:solidFill>
                  <a:srgbClr val="002060"/>
                </a:solidFill>
              </a:rPr>
              <a:t>нормативную</a:t>
            </a:r>
            <a:r>
              <a:rPr sz="2000" dirty="0">
                <a:solidFill>
                  <a:srgbClr val="002060"/>
                </a:solidFill>
              </a:rPr>
              <a:t> </a:t>
            </a:r>
            <a:r>
              <a:rPr sz="2000" dirty="0" err="1">
                <a:solidFill>
                  <a:srgbClr val="002060"/>
                </a:solidFill>
              </a:rPr>
              <a:t>поддержку</a:t>
            </a:r>
            <a:r>
              <a:rPr sz="2000" dirty="0">
                <a:solidFill>
                  <a:srgbClr val="002060"/>
                </a:solidFill>
              </a:rPr>
              <a:t> </a:t>
            </a:r>
            <a:r>
              <a:rPr sz="2000" dirty="0" err="1">
                <a:solidFill>
                  <a:srgbClr val="002060"/>
                </a:solidFill>
              </a:rPr>
              <a:t>применения</a:t>
            </a:r>
            <a:r>
              <a:rPr sz="2000" dirty="0">
                <a:solidFill>
                  <a:srgbClr val="002060"/>
                </a:solidFill>
              </a:rPr>
              <a:t> </a:t>
            </a:r>
            <a:r>
              <a:rPr sz="2000" dirty="0" err="1">
                <a:solidFill>
                  <a:srgbClr val="002060"/>
                </a:solidFill>
              </a:rPr>
              <a:t>целого</a:t>
            </a:r>
            <a:r>
              <a:rPr sz="2000" dirty="0">
                <a:solidFill>
                  <a:srgbClr val="002060"/>
                </a:solidFill>
              </a:rPr>
              <a:t> </a:t>
            </a:r>
            <a:r>
              <a:rPr sz="2000" dirty="0" err="1">
                <a:solidFill>
                  <a:srgbClr val="002060"/>
                </a:solidFill>
              </a:rPr>
              <a:t>ряда</a:t>
            </a:r>
            <a:r>
              <a:rPr sz="2000" dirty="0">
                <a:solidFill>
                  <a:srgbClr val="002060"/>
                </a:solidFill>
              </a:rPr>
              <a:t> </a:t>
            </a:r>
            <a:r>
              <a:rPr sz="2000" dirty="0" err="1">
                <a:solidFill>
                  <a:srgbClr val="002060"/>
                </a:solidFill>
              </a:rPr>
              <a:t>инновационных</a:t>
            </a:r>
            <a:r>
              <a:rPr sz="2000" dirty="0">
                <a:solidFill>
                  <a:srgbClr val="002060"/>
                </a:solidFill>
              </a:rPr>
              <a:t> </a:t>
            </a:r>
            <a:r>
              <a:rPr sz="2000" dirty="0" err="1">
                <a:solidFill>
                  <a:srgbClr val="002060"/>
                </a:solidFill>
              </a:rPr>
              <a:t>технологий</a:t>
            </a:r>
            <a:r>
              <a:rPr sz="2000" dirty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10000"/>
              </a:lnSpc>
              <a:defRPr sz="35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2000" dirty="0">
                <a:solidFill>
                  <a:srgbClr val="002060"/>
                </a:solidFill>
              </a:rPr>
              <a:t>и </a:t>
            </a:r>
            <a:r>
              <a:rPr sz="2000" dirty="0" err="1">
                <a:solidFill>
                  <a:srgbClr val="002060"/>
                </a:solidFill>
              </a:rPr>
              <a:t>строительных</a:t>
            </a:r>
            <a:r>
              <a:rPr sz="2000" dirty="0">
                <a:solidFill>
                  <a:srgbClr val="002060"/>
                </a:solidFill>
              </a:rPr>
              <a:t> </a:t>
            </a:r>
            <a:r>
              <a:rPr sz="2000" dirty="0" err="1">
                <a:solidFill>
                  <a:srgbClr val="002060"/>
                </a:solidFill>
              </a:rPr>
              <a:t>материалов</a:t>
            </a:r>
            <a:r>
              <a:rPr sz="2000" dirty="0">
                <a:solidFill>
                  <a:srgbClr val="002060"/>
                </a:solidFill>
              </a:rPr>
              <a:t>, </a:t>
            </a:r>
            <a:r>
              <a:rPr sz="2000" dirty="0" err="1">
                <a:solidFill>
                  <a:srgbClr val="002060"/>
                </a:solidFill>
              </a:rPr>
              <a:t>например</a:t>
            </a:r>
            <a:r>
              <a:rPr sz="20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97" name="Shape 294"/>
          <p:cNvSpPr txBox="1"/>
          <p:nvPr/>
        </p:nvSpPr>
        <p:spPr>
          <a:xfrm>
            <a:off x="280416" y="1769563"/>
            <a:ext cx="8620780" cy="506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>
            <a:spAutoFit/>
          </a:bodyPr>
          <a:lstStyle/>
          <a:p>
            <a:pPr marL="185738" indent="-185738">
              <a:lnSpc>
                <a:spcPct val="110000"/>
              </a:lnSpc>
              <a:spcBef>
                <a:spcPts val="263"/>
              </a:spcBef>
              <a:buSzPct val="100000"/>
              <a:buAutoNum type="arabicPeriod"/>
              <a:defRPr sz="25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b="1" dirty="0" smtClean="0">
                <a:latin typeface="Gotham Pro Light Regular"/>
                <a:ea typeface="Gotham Pro Light Regular"/>
                <a:cs typeface="Gotham Pro Light Regular"/>
              </a:rPr>
              <a:t>Применение </a:t>
            </a:r>
            <a:r>
              <a:rPr lang="ru-RU" sz="1400" b="1" dirty="0">
                <a:latin typeface="Gotham Pro Light Regular"/>
                <a:ea typeface="Gotham Pro Light Regular"/>
                <a:cs typeface="Gotham Pro Light Regular"/>
              </a:rPr>
              <a:t>методов горячего </a:t>
            </a:r>
            <a:r>
              <a:rPr lang="ru-RU" sz="1400" b="1" dirty="0" err="1">
                <a:latin typeface="Gotham Pro Light Regular"/>
                <a:ea typeface="Gotham Pro Light Regular"/>
                <a:cs typeface="Gotham Pro Light Regular"/>
              </a:rPr>
              <a:t>ресайклинга</a:t>
            </a:r>
            <a:r>
              <a:rPr lang="ru-RU" sz="1400" b="1" dirty="0">
                <a:latin typeface="Gotham Pro Light Regular"/>
                <a:ea typeface="Gotham Pro Light Regular"/>
                <a:cs typeface="Gotham Pro Light Regular"/>
              </a:rPr>
              <a:t> и </a:t>
            </a:r>
            <a:r>
              <a:rPr lang="ru-RU" sz="1400" b="1" dirty="0" err="1">
                <a:latin typeface="Gotham Pro Light Regular"/>
                <a:ea typeface="Gotham Pro Light Regular"/>
                <a:cs typeface="Gotham Pro Light Regular"/>
              </a:rPr>
              <a:t>термопрофилирования</a:t>
            </a:r>
            <a:r>
              <a:rPr lang="ru-RU" sz="1400" dirty="0">
                <a:latin typeface="Gotham Pro Light Regular"/>
                <a:ea typeface="Gotham Pro Light Regular"/>
                <a:cs typeface="Gotham Pro Light Regular"/>
              </a:rPr>
              <a:t> дорожных </a:t>
            </a:r>
            <a:r>
              <a:rPr lang="ru-RU" sz="1400" dirty="0" smtClean="0">
                <a:latin typeface="Gotham Pro Light Regular"/>
                <a:ea typeface="Gotham Pro Light Regular"/>
                <a:cs typeface="Gotham Pro Light Regular"/>
              </a:rPr>
              <a:t>покрытий («Горячая регенерация асфальтобетонных слоев для устройства дорожных одежд»)</a:t>
            </a:r>
            <a:endParaRPr lang="en-US" sz="1400" dirty="0" smtClean="0">
              <a:latin typeface="Gotham Pro Light Regular"/>
              <a:ea typeface="Gotham Pro Light Regular"/>
              <a:cs typeface="Gotham Pro Light Regular"/>
            </a:endParaRPr>
          </a:p>
          <a:p>
            <a:pPr marL="185738" indent="-185738">
              <a:lnSpc>
                <a:spcPct val="110000"/>
              </a:lnSpc>
              <a:spcBef>
                <a:spcPts val="263"/>
              </a:spcBef>
              <a:buSzPct val="100000"/>
              <a:buAutoNum type="arabicPeriod"/>
              <a:defRPr sz="25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en-US" sz="1400" dirty="0">
                <a:latin typeface="Gotham Pro Light Regular"/>
                <a:ea typeface="Gotham Pro Light Regular"/>
                <a:cs typeface="Gotham Pro Light Regular"/>
              </a:rPr>
              <a:t> </a:t>
            </a:r>
            <a:r>
              <a:rPr lang="ru-RU" sz="1400" b="1" dirty="0" smtClean="0">
                <a:latin typeface="Gotham Pro Light Regular"/>
                <a:ea typeface="Gotham Pro Light Regular"/>
                <a:cs typeface="Gotham Pro Light Regular"/>
              </a:rPr>
              <a:t>Применение</a:t>
            </a:r>
            <a:r>
              <a:rPr lang="en-US" sz="1400" b="1" dirty="0" smtClean="0">
                <a:latin typeface="Gotham Pro Light Regular"/>
                <a:ea typeface="Gotham Pro Light Regular"/>
                <a:cs typeface="Gotham Pro Light Regular"/>
              </a:rPr>
              <a:t> 3-D</a:t>
            </a:r>
            <a:r>
              <a:rPr lang="ru-RU" sz="1400" b="1" dirty="0" smtClean="0">
                <a:latin typeface="Gotham Pro Light Regular"/>
                <a:ea typeface="Gotham Pro Light Regular"/>
                <a:cs typeface="Gotham Pro Light Regular"/>
              </a:rPr>
              <a:t> системы нивелирования</a:t>
            </a:r>
            <a:r>
              <a:rPr lang="ru-RU" sz="1400" dirty="0" smtClean="0">
                <a:latin typeface="Gotham Pro Light Regular"/>
                <a:ea typeface="Gotham Pro Light Regular"/>
                <a:cs typeface="Gotham Pro Light Regular"/>
              </a:rPr>
              <a:t> при использовании автоматической системы обеспечения ровности («Устройство асфальтобетонных покрытий из горячего асфальтобетона»).</a:t>
            </a:r>
            <a:endParaRPr lang="ru-RU" sz="1400" dirty="0">
              <a:latin typeface="Gotham Pro Light Regular"/>
              <a:ea typeface="Gotham Pro Light Regular"/>
              <a:cs typeface="Gotham Pro Light Regular"/>
            </a:endParaRPr>
          </a:p>
          <a:p>
            <a:pPr marL="185738" indent="-185738">
              <a:lnSpc>
                <a:spcPct val="110000"/>
              </a:lnSpc>
              <a:spcBef>
                <a:spcPts val="263"/>
              </a:spcBef>
              <a:buSzPct val="100000"/>
              <a:buAutoNum type="arabicPeriod"/>
              <a:defRPr sz="25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b="1" dirty="0">
                <a:latin typeface="Gotham Pro Light Regular"/>
                <a:ea typeface="Gotham Pro Light Regular"/>
                <a:cs typeface="Gotham Pro Light Regular"/>
              </a:rPr>
              <a:t>Устройство деформационных швов</a:t>
            </a:r>
            <a:r>
              <a:rPr lang="ru-RU" sz="1400" dirty="0">
                <a:latin typeface="Gotham Pro Light Regular"/>
                <a:ea typeface="Gotham Pro Light Regular"/>
                <a:cs typeface="Gotham Pro Light Regular"/>
              </a:rPr>
              <a:t> закрытого типа, заполненного типа, перекрытого типа, щебеночно-мастичных деформационных швов, деформационных швов с упругим компенсатором, резинометаллических деформационных швов, модульных деформационных швов с ленточным компенсатором. Также стандартизирована технология </a:t>
            </a:r>
            <a:r>
              <a:rPr lang="ru-RU" sz="1400" dirty="0" smtClean="0">
                <a:latin typeface="Gotham Pro Light Regular"/>
                <a:ea typeface="Gotham Pro Light Regular"/>
                <a:cs typeface="Gotham Pro Light Regular"/>
              </a:rPr>
              <a:t>устройства </a:t>
            </a:r>
            <a:r>
              <a:rPr lang="ru-RU" sz="1400" dirty="0">
                <a:latin typeface="Gotham Pro Light Regular"/>
                <a:ea typeface="Gotham Pro Light Regular"/>
                <a:cs typeface="Gotham Pro Light Regular"/>
              </a:rPr>
              <a:t>переходных зон, предназначенная для предотвращения разрушения одежды мостового полотна в зоне деформационных </a:t>
            </a:r>
            <a:r>
              <a:rPr lang="ru-RU" sz="1400" dirty="0" smtClean="0">
                <a:latin typeface="Gotham Pro Light Regular"/>
                <a:ea typeface="Gotham Pro Light Regular"/>
                <a:cs typeface="Gotham Pro Light Regular"/>
              </a:rPr>
              <a:t>швов.</a:t>
            </a:r>
            <a:endParaRPr sz="1400" dirty="0">
              <a:latin typeface="Gotham Pro Light Regular"/>
              <a:ea typeface="Gotham Pro Light Regular"/>
              <a:cs typeface="Gotham Pro Light Regular"/>
            </a:endParaRPr>
          </a:p>
          <a:p>
            <a:pPr marL="185738" indent="-185738">
              <a:lnSpc>
                <a:spcPct val="110000"/>
              </a:lnSpc>
              <a:spcBef>
                <a:spcPts val="263"/>
              </a:spcBef>
              <a:buSzPct val="100000"/>
              <a:buAutoNum type="arabicPeriod"/>
              <a:defRPr sz="25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b="1" dirty="0" smtClean="0"/>
              <a:t>Новые т</a:t>
            </a:r>
            <a:r>
              <a:rPr sz="1400" b="1" dirty="0" err="1" smtClean="0"/>
              <a:t>ехнологии</a:t>
            </a:r>
            <a:r>
              <a:rPr sz="1400" b="1" dirty="0" smtClean="0"/>
              <a:t> </a:t>
            </a:r>
            <a:r>
              <a:rPr sz="1400" b="1" dirty="0" err="1"/>
              <a:t>капитального</a:t>
            </a:r>
            <a:r>
              <a:rPr sz="1400" b="1" dirty="0"/>
              <a:t> </a:t>
            </a:r>
            <a:r>
              <a:rPr sz="1400" b="1" dirty="0" err="1"/>
              <a:t>ремонта</a:t>
            </a:r>
            <a:r>
              <a:rPr sz="1400" b="1" dirty="0"/>
              <a:t> </a:t>
            </a:r>
            <a:r>
              <a:rPr sz="1400" b="1" dirty="0" err="1"/>
              <a:t>водопропускных</a:t>
            </a:r>
            <a:r>
              <a:rPr sz="1400" b="1" dirty="0"/>
              <a:t> </a:t>
            </a:r>
            <a:r>
              <a:rPr sz="1400" b="1" dirty="0" err="1"/>
              <a:t>труб</a:t>
            </a:r>
            <a:r>
              <a:rPr sz="1400" b="1" dirty="0"/>
              <a:t> </a:t>
            </a:r>
            <a:r>
              <a:rPr sz="1400" dirty="0"/>
              <a:t>(</a:t>
            </a:r>
            <a:r>
              <a:rPr sz="1400" dirty="0" err="1"/>
              <a:t>гильзование</a:t>
            </a:r>
            <a:r>
              <a:rPr sz="1400" dirty="0"/>
              <a:t> с </a:t>
            </a:r>
            <a:r>
              <a:rPr sz="1400" dirty="0" err="1"/>
              <a:t>применением</a:t>
            </a:r>
            <a:r>
              <a:rPr sz="1400" dirty="0"/>
              <a:t> </a:t>
            </a:r>
            <a:r>
              <a:rPr sz="1400" dirty="0" err="1"/>
              <a:t>композитных</a:t>
            </a:r>
            <a:r>
              <a:rPr sz="1400" dirty="0"/>
              <a:t> </a:t>
            </a:r>
            <a:r>
              <a:rPr sz="1400" dirty="0" err="1"/>
              <a:t>труб</a:t>
            </a:r>
            <a:r>
              <a:rPr sz="1400" dirty="0"/>
              <a:t>, </a:t>
            </a:r>
            <a:r>
              <a:rPr sz="1400" dirty="0" err="1"/>
              <a:t>санация</a:t>
            </a:r>
            <a:r>
              <a:rPr sz="1400" dirty="0"/>
              <a:t> </a:t>
            </a:r>
            <a:r>
              <a:rPr sz="1400" dirty="0" err="1"/>
              <a:t>фотоотверждаемым</a:t>
            </a:r>
            <a:r>
              <a:rPr sz="1400" dirty="0"/>
              <a:t> </a:t>
            </a:r>
            <a:r>
              <a:rPr sz="1400" dirty="0" err="1"/>
              <a:t>полимерно-тканевым</a:t>
            </a:r>
            <a:r>
              <a:rPr sz="1400" dirty="0"/>
              <a:t> </a:t>
            </a:r>
            <a:r>
              <a:rPr sz="1400" dirty="0" err="1"/>
              <a:t>рукавом</a:t>
            </a:r>
            <a:r>
              <a:rPr sz="1400" dirty="0"/>
              <a:t>; </a:t>
            </a:r>
            <a:r>
              <a:rPr sz="1400" dirty="0" err="1"/>
              <a:t>метод</a:t>
            </a:r>
            <a:r>
              <a:rPr sz="1400" dirty="0"/>
              <a:t> SPR) </a:t>
            </a:r>
            <a:br>
              <a:rPr sz="1400" dirty="0"/>
            </a:br>
            <a:r>
              <a:rPr sz="1400" dirty="0"/>
              <a:t>и </a:t>
            </a:r>
            <a:r>
              <a:rPr sz="1400" dirty="0" err="1" smtClean="0"/>
              <a:t>другие</a:t>
            </a:r>
            <a:r>
              <a:rPr lang="ru-RU" sz="1400" dirty="0" smtClean="0"/>
              <a:t> («Капитальный ремонт водопропускных труб»).</a:t>
            </a:r>
          </a:p>
          <a:p>
            <a:pPr marL="185738" indent="-185738">
              <a:lnSpc>
                <a:spcPct val="110000"/>
              </a:lnSpc>
              <a:spcBef>
                <a:spcPts val="263"/>
              </a:spcBef>
              <a:buSzPct val="100000"/>
              <a:buAutoNum type="arabicPeriod"/>
              <a:defRPr sz="25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b="1" dirty="0" smtClean="0"/>
              <a:t>Устройство опорных частей, в </a:t>
            </a:r>
            <a:r>
              <a:rPr lang="ru-RU" sz="1400" b="1" dirty="0" err="1" smtClean="0"/>
              <a:t>т.ч</a:t>
            </a:r>
            <a:r>
              <a:rPr lang="ru-RU" sz="1400" b="1" dirty="0" smtClean="0"/>
              <a:t>. полимерных </a:t>
            </a:r>
            <a:r>
              <a:rPr lang="ru-RU" sz="1400" dirty="0" smtClean="0"/>
              <a:t>(«Мостовые сооружения. Опорные части»).</a:t>
            </a:r>
          </a:p>
          <a:p>
            <a:pPr marL="185738" indent="-185738">
              <a:lnSpc>
                <a:spcPct val="110000"/>
              </a:lnSpc>
              <a:spcBef>
                <a:spcPts val="263"/>
              </a:spcBef>
              <a:buSzPct val="100000"/>
              <a:buAutoNum type="arabicPeriod"/>
              <a:defRPr sz="25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b="1" dirty="0" smtClean="0"/>
              <a:t>Применение габионов, </a:t>
            </a:r>
            <a:r>
              <a:rPr lang="ru-RU" sz="1400" b="1" dirty="0" err="1" smtClean="0"/>
              <a:t>амогрунтовых</a:t>
            </a:r>
            <a:r>
              <a:rPr lang="ru-RU" sz="1400" b="1" dirty="0" smtClean="0"/>
              <a:t> конструкций</a:t>
            </a:r>
            <a:r>
              <a:rPr lang="ru-RU" sz="1400" dirty="0" smtClean="0"/>
              <a:t> подпорных стенок дренажных </a:t>
            </a:r>
            <a:r>
              <a:rPr lang="ru-RU" sz="1400" dirty="0" err="1" smtClean="0"/>
              <a:t>геосинтетических</a:t>
            </a:r>
            <a:r>
              <a:rPr lang="ru-RU" sz="1400" dirty="0" smtClean="0"/>
              <a:t> материалов, </a:t>
            </a:r>
            <a:r>
              <a:rPr lang="ru-RU" sz="1400" dirty="0" err="1" smtClean="0"/>
              <a:t>геотекстиля</a:t>
            </a:r>
            <a:r>
              <a:rPr lang="ru-RU" sz="1400" dirty="0" smtClean="0"/>
              <a:t> для укрепления откосов, обеспечения противооползневых мероприятий, устройства </a:t>
            </a:r>
            <a:r>
              <a:rPr lang="ru-RU" sz="1400" dirty="0" err="1" smtClean="0"/>
              <a:t>капилляропрерывающих</a:t>
            </a:r>
            <a:r>
              <a:rPr lang="ru-RU" sz="1400" dirty="0" smtClean="0"/>
              <a:t> прослоек («Работы отделочные и укрепительные при возведении земляного полотна»)</a:t>
            </a:r>
          </a:p>
          <a:p>
            <a:pPr marL="185738" indent="-185738">
              <a:lnSpc>
                <a:spcPct val="110000"/>
              </a:lnSpc>
              <a:spcBef>
                <a:spcPts val="263"/>
              </a:spcBef>
              <a:buSzPct val="100000"/>
              <a:buAutoNum type="arabicPeriod"/>
              <a:defRPr sz="25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400" b="1" dirty="0" smtClean="0"/>
              <a:t>Применение битумно-полимерных лент</a:t>
            </a:r>
            <a:r>
              <a:rPr lang="ru-RU" sz="1400" dirty="0" smtClean="0"/>
              <a:t> при устройстве сопряжений полос асфальтобетонных покрытий (СТО «Устройство асфальтобетонных покрытий из литого асфальтобетона»).</a:t>
            </a:r>
          </a:p>
          <a:p>
            <a:pPr marL="185738" indent="-185738">
              <a:lnSpc>
                <a:spcPct val="110000"/>
              </a:lnSpc>
              <a:spcBef>
                <a:spcPts val="263"/>
              </a:spcBef>
              <a:buSzPct val="100000"/>
              <a:buAutoNum type="arabicPeriod"/>
              <a:defRPr sz="25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endParaRPr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6767596" y="6365797"/>
            <a:ext cx="2133600" cy="365125"/>
          </a:xfrm>
        </p:spPr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2585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8.jpeg" descr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89"/>
          <p:cNvSpPr/>
          <p:nvPr/>
        </p:nvSpPr>
        <p:spPr>
          <a:xfrm>
            <a:off x="-8709" y="1"/>
            <a:ext cx="9152710" cy="6858000"/>
          </a:xfrm>
          <a:prstGeom prst="rect">
            <a:avLst/>
          </a:prstGeom>
          <a:solidFill>
            <a:srgbClr val="FFFFFF">
              <a:alpha val="80816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pic>
        <p:nvPicPr>
          <p:cNvPr id="211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6416" y="188640"/>
            <a:ext cx="521100" cy="3719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"/>
          <a:stretch/>
        </p:blipFill>
        <p:spPr>
          <a:xfrm>
            <a:off x="251520" y="404664"/>
            <a:ext cx="7632848" cy="639266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763688" y="-46548"/>
            <a:ext cx="5232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НОСТРОЙ: http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://nostroy.ru/</a:t>
            </a:r>
          </a:p>
        </p:txBody>
      </p:sp>
    </p:spTree>
    <p:extLst>
      <p:ext uri="{BB962C8B-B14F-4D97-AF65-F5344CB8AC3E}">
        <p14:creationId xmlns:p14="http://schemas.microsoft.com/office/powerpoint/2010/main" val="7396346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1751</Words>
  <Application>Microsoft Office PowerPoint</Application>
  <PresentationFormat>Экран (4:3)</PresentationFormat>
  <Paragraphs>234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 Unicode MS</vt:lpstr>
      <vt:lpstr>Arial</vt:lpstr>
      <vt:lpstr>Calibri</vt:lpstr>
      <vt:lpstr>Gotham Pro</vt:lpstr>
      <vt:lpstr>Gotham Pro Light Regular</vt:lpstr>
      <vt:lpstr>Gotham Pro Medium Regular</vt:lpstr>
      <vt:lpstr>Helvetica Light</vt:lpstr>
      <vt:lpstr>Tahoma</vt:lpstr>
      <vt:lpstr>Times New Roman</vt:lpstr>
      <vt:lpstr>Wingdings</vt:lpstr>
      <vt:lpstr>Wingdings 2</vt:lpstr>
      <vt:lpstr>Тема Office</vt:lpstr>
      <vt:lpstr>Стандарты НОСТРОЙ как инструмент обеспечения качества и безопасности строительства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 стандартов по автодорожному строительству (52 стандарта)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НАЦИОНАЛЬНОЕ ОБЪЕДИНЕНИЕ СТРОИТЕЛЕЙ  заключило соглашения о разработке и применении стандартов с: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Пугачев_СВ</dc:creator>
  <cp:lastModifiedBy>Каштанова Ольга Ивановна</cp:lastModifiedBy>
  <cp:revision>128</cp:revision>
  <cp:lastPrinted>2017-04-10T15:09:43Z</cp:lastPrinted>
  <dcterms:created xsi:type="dcterms:W3CDTF">2013-12-11T03:47:55Z</dcterms:created>
  <dcterms:modified xsi:type="dcterms:W3CDTF">2017-10-25T07:58:53Z</dcterms:modified>
</cp:coreProperties>
</file>